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2"/>
  </p:handoutMasterIdLst>
  <p:sldIdLst>
    <p:sldId id="256" r:id="rId2"/>
    <p:sldId id="380" r:id="rId3"/>
    <p:sldId id="373" r:id="rId4"/>
    <p:sldId id="415" r:id="rId5"/>
    <p:sldId id="376" r:id="rId6"/>
    <p:sldId id="394" r:id="rId7"/>
    <p:sldId id="377" r:id="rId8"/>
    <p:sldId id="388" r:id="rId9"/>
    <p:sldId id="391" r:id="rId10"/>
    <p:sldId id="393" r:id="rId11"/>
    <p:sldId id="392" r:id="rId12"/>
    <p:sldId id="414" r:id="rId13"/>
    <p:sldId id="390" r:id="rId14"/>
    <p:sldId id="396" r:id="rId15"/>
    <p:sldId id="397" r:id="rId16"/>
    <p:sldId id="398" r:id="rId17"/>
    <p:sldId id="400" r:id="rId18"/>
    <p:sldId id="413" r:id="rId19"/>
    <p:sldId id="286" r:id="rId20"/>
    <p:sldId id="389" r:id="rId21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8000"/>
    <a:srgbClr val="FFFFCC"/>
    <a:srgbClr val="99CCFF"/>
    <a:srgbClr val="CCCCFF"/>
    <a:srgbClr val="0033CC"/>
    <a:srgbClr val="99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595" autoAdjust="0"/>
  </p:normalViewPr>
  <p:slideViewPr>
    <p:cSldViewPr snapToGrid="0">
      <p:cViewPr varScale="1">
        <p:scale>
          <a:sx n="92" d="100"/>
          <a:sy n="92" d="100"/>
        </p:scale>
        <p:origin x="677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39380E0-838F-433C-8295-7D71987322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9B8A1AE-87BC-4A8B-8181-430B8A13FC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2EE9C767-3EC7-42C0-A7DA-F9FA511EFD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3AB196A6-FC16-4C0F-B14E-D4F111079C6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fld id="{03A70417-4D5E-419F-B4CA-B26AFECAC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9B4738E-6C16-4554-A171-195C0C67AF3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6A9E31F5-02E0-433D-B36E-75968CDFFDE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96" y="1979"/>
              <a:ext cx="3132" cy="324"/>
              <a:chOff x="696" y="894"/>
              <a:chExt cx="3132" cy="324"/>
            </a:xfrm>
          </p:grpSpPr>
          <p:sp>
            <p:nvSpPr>
              <p:cNvPr id="87" name="Rectangle 4">
                <a:extLst>
                  <a:ext uri="{FF2B5EF4-FFF2-40B4-BE49-F238E27FC236}">
                    <a16:creationId xmlns:a16="http://schemas.microsoft.com/office/drawing/2014/main" id="{487E15CD-290B-44CE-81ED-8C3F59F808E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696" y="894"/>
                <a:ext cx="1104" cy="28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8" name="Rectangle 5">
                <a:extLst>
                  <a:ext uri="{FF2B5EF4-FFF2-40B4-BE49-F238E27FC236}">
                    <a16:creationId xmlns:a16="http://schemas.microsoft.com/office/drawing/2014/main" id="{BBE17060-04C7-46FD-A4B2-34484AE448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696" y="1122"/>
                <a:ext cx="1440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9" name="Rectangle 6">
                <a:extLst>
                  <a:ext uri="{FF2B5EF4-FFF2-40B4-BE49-F238E27FC236}">
                    <a16:creationId xmlns:a16="http://schemas.microsoft.com/office/drawing/2014/main" id="{AE9FD07F-1365-467D-8BAA-28D9BE03EA2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1716" y="1068"/>
                <a:ext cx="2112" cy="10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0" name="Rectangle 7">
                <a:extLst>
                  <a:ext uri="{FF2B5EF4-FFF2-40B4-BE49-F238E27FC236}">
                    <a16:creationId xmlns:a16="http://schemas.microsoft.com/office/drawing/2014/main" id="{8B7CC0A1-7602-4FBE-A889-D3DC5487919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1713" y="954"/>
                <a:ext cx="1872" cy="14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FAFFDE71-B146-41A2-BF4A-114BE68A179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A0024FBF-9BFE-44F1-8D47-ABDD393FFE5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4" name="Group 10">
                <a:extLst>
                  <a:ext uri="{FF2B5EF4-FFF2-40B4-BE49-F238E27FC236}">
                    <a16:creationId xmlns:a16="http://schemas.microsoft.com/office/drawing/2014/main" id="{4DF830EC-0A2B-4E6F-BEF9-B092BABA43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65" name="Line 11">
                  <a:extLst>
                    <a:ext uri="{FF2B5EF4-FFF2-40B4-BE49-F238E27FC236}">
                      <a16:creationId xmlns:a16="http://schemas.microsoft.com/office/drawing/2014/main" id="{2D10EA27-B4AA-4A49-AF9C-6ECE26D91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12">
                  <a:extLst>
                    <a:ext uri="{FF2B5EF4-FFF2-40B4-BE49-F238E27FC236}">
                      <a16:creationId xmlns:a16="http://schemas.microsoft.com/office/drawing/2014/main" id="{CC10BE48-F73E-4152-AE36-26C6722B38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3">
                  <a:extLst>
                    <a:ext uri="{FF2B5EF4-FFF2-40B4-BE49-F238E27FC236}">
                      <a16:creationId xmlns:a16="http://schemas.microsoft.com/office/drawing/2014/main" id="{997D6648-B3DB-43CA-97CE-89D266553C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4">
                  <a:extLst>
                    <a:ext uri="{FF2B5EF4-FFF2-40B4-BE49-F238E27FC236}">
                      <a16:creationId xmlns:a16="http://schemas.microsoft.com/office/drawing/2014/main" id="{9405C78B-535E-472A-8062-F8BA7CD6F6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15">
                  <a:extLst>
                    <a:ext uri="{FF2B5EF4-FFF2-40B4-BE49-F238E27FC236}">
                      <a16:creationId xmlns:a16="http://schemas.microsoft.com/office/drawing/2014/main" id="{83C4E9D5-9FF4-4F57-8FD1-010150D527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16">
                  <a:extLst>
                    <a:ext uri="{FF2B5EF4-FFF2-40B4-BE49-F238E27FC236}">
                      <a16:creationId xmlns:a16="http://schemas.microsoft.com/office/drawing/2014/main" id="{ED3DCF5F-5BD4-4200-8195-09BA83E4B0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17">
                  <a:extLst>
                    <a:ext uri="{FF2B5EF4-FFF2-40B4-BE49-F238E27FC236}">
                      <a16:creationId xmlns:a16="http://schemas.microsoft.com/office/drawing/2014/main" id="{99B9C82E-5CEA-4082-BD34-7EDF90494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Line 18">
                  <a:extLst>
                    <a:ext uri="{FF2B5EF4-FFF2-40B4-BE49-F238E27FC236}">
                      <a16:creationId xmlns:a16="http://schemas.microsoft.com/office/drawing/2014/main" id="{18D7BD29-C694-4187-8D04-39E7DE5D47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19">
                  <a:extLst>
                    <a:ext uri="{FF2B5EF4-FFF2-40B4-BE49-F238E27FC236}">
                      <a16:creationId xmlns:a16="http://schemas.microsoft.com/office/drawing/2014/main" id="{C259B8A1-A454-4562-90B3-F26C2B6A79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20">
                  <a:extLst>
                    <a:ext uri="{FF2B5EF4-FFF2-40B4-BE49-F238E27FC236}">
                      <a16:creationId xmlns:a16="http://schemas.microsoft.com/office/drawing/2014/main" id="{9297A985-89DF-41C8-AB21-F1164A547F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21">
                  <a:extLst>
                    <a:ext uri="{FF2B5EF4-FFF2-40B4-BE49-F238E27FC236}">
                      <a16:creationId xmlns:a16="http://schemas.microsoft.com/office/drawing/2014/main" id="{C67E2FE5-CA5D-4FC8-BED6-E5F12D7C6F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22">
                  <a:extLst>
                    <a:ext uri="{FF2B5EF4-FFF2-40B4-BE49-F238E27FC236}">
                      <a16:creationId xmlns:a16="http://schemas.microsoft.com/office/drawing/2014/main" id="{B4CEED8F-4C02-4099-BD0B-E3DD59DA6A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23">
                  <a:extLst>
                    <a:ext uri="{FF2B5EF4-FFF2-40B4-BE49-F238E27FC236}">
                      <a16:creationId xmlns:a16="http://schemas.microsoft.com/office/drawing/2014/main" id="{758A5377-17AA-4284-AA4B-0545DD79DD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24">
                  <a:extLst>
                    <a:ext uri="{FF2B5EF4-FFF2-40B4-BE49-F238E27FC236}">
                      <a16:creationId xmlns:a16="http://schemas.microsoft.com/office/drawing/2014/main" id="{28589140-A6E7-4B1B-B8E6-85972E60FD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25">
                  <a:extLst>
                    <a:ext uri="{FF2B5EF4-FFF2-40B4-BE49-F238E27FC236}">
                      <a16:creationId xmlns:a16="http://schemas.microsoft.com/office/drawing/2014/main" id="{E09871B3-1CD2-4EFE-9C86-8D0B9D49DF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26">
                  <a:extLst>
                    <a:ext uri="{FF2B5EF4-FFF2-40B4-BE49-F238E27FC236}">
                      <a16:creationId xmlns:a16="http://schemas.microsoft.com/office/drawing/2014/main" id="{9F1E8E46-E514-432F-AB4D-A710F9100E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27">
                  <a:extLst>
                    <a:ext uri="{FF2B5EF4-FFF2-40B4-BE49-F238E27FC236}">
                      <a16:creationId xmlns:a16="http://schemas.microsoft.com/office/drawing/2014/main" id="{4A47209E-3F9A-4C1E-ADAC-DF1BEB607D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28">
                  <a:extLst>
                    <a:ext uri="{FF2B5EF4-FFF2-40B4-BE49-F238E27FC236}">
                      <a16:creationId xmlns:a16="http://schemas.microsoft.com/office/drawing/2014/main" id="{1DD40777-08EA-4FD5-B061-5BC4A3DA4D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Line 29">
                  <a:extLst>
                    <a:ext uri="{FF2B5EF4-FFF2-40B4-BE49-F238E27FC236}">
                      <a16:creationId xmlns:a16="http://schemas.microsoft.com/office/drawing/2014/main" id="{C369DB39-4A23-4CF7-8521-CDD6D3FE62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Line 30">
                  <a:extLst>
                    <a:ext uri="{FF2B5EF4-FFF2-40B4-BE49-F238E27FC236}">
                      <a16:creationId xmlns:a16="http://schemas.microsoft.com/office/drawing/2014/main" id="{84B23330-17CB-47E9-B2A8-C6B0669C3F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31">
                  <a:extLst>
                    <a:ext uri="{FF2B5EF4-FFF2-40B4-BE49-F238E27FC236}">
                      <a16:creationId xmlns:a16="http://schemas.microsoft.com/office/drawing/2014/main" id="{86710CCC-434F-4ED7-930A-6780C3594D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Line 32">
                  <a:extLst>
                    <a:ext uri="{FF2B5EF4-FFF2-40B4-BE49-F238E27FC236}">
                      <a16:creationId xmlns:a16="http://schemas.microsoft.com/office/drawing/2014/main" id="{5CEE84B5-D2E6-4529-9947-41C737FC61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" name="Group 33">
                <a:extLst>
                  <a:ext uri="{FF2B5EF4-FFF2-40B4-BE49-F238E27FC236}">
                    <a16:creationId xmlns:a16="http://schemas.microsoft.com/office/drawing/2014/main" id="{A3F945AE-0BA2-4FAC-97EF-6D571B6F1F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6" name="Line 34">
                  <a:extLst>
                    <a:ext uri="{FF2B5EF4-FFF2-40B4-BE49-F238E27FC236}">
                      <a16:creationId xmlns:a16="http://schemas.microsoft.com/office/drawing/2014/main" id="{36C24E5C-13AB-4F68-87BC-DF8B1D2F5E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35">
                  <a:extLst>
                    <a:ext uri="{FF2B5EF4-FFF2-40B4-BE49-F238E27FC236}">
                      <a16:creationId xmlns:a16="http://schemas.microsoft.com/office/drawing/2014/main" id="{5C2CD534-6391-45A5-9201-75F2348A47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36">
                  <a:extLst>
                    <a:ext uri="{FF2B5EF4-FFF2-40B4-BE49-F238E27FC236}">
                      <a16:creationId xmlns:a16="http://schemas.microsoft.com/office/drawing/2014/main" id="{8F4B971F-425B-440A-8FA9-74B4011CD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37">
                  <a:extLst>
                    <a:ext uri="{FF2B5EF4-FFF2-40B4-BE49-F238E27FC236}">
                      <a16:creationId xmlns:a16="http://schemas.microsoft.com/office/drawing/2014/main" id="{94ABCA01-6F19-4136-AEF2-DCFABEC8B3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38">
                  <a:extLst>
                    <a:ext uri="{FF2B5EF4-FFF2-40B4-BE49-F238E27FC236}">
                      <a16:creationId xmlns:a16="http://schemas.microsoft.com/office/drawing/2014/main" id="{8AF6F04A-0185-4921-B173-97469CB762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39">
                  <a:extLst>
                    <a:ext uri="{FF2B5EF4-FFF2-40B4-BE49-F238E27FC236}">
                      <a16:creationId xmlns:a16="http://schemas.microsoft.com/office/drawing/2014/main" id="{E54661DE-656C-4A53-A29D-8033F8D6F8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40">
                  <a:extLst>
                    <a:ext uri="{FF2B5EF4-FFF2-40B4-BE49-F238E27FC236}">
                      <a16:creationId xmlns:a16="http://schemas.microsoft.com/office/drawing/2014/main" id="{787016AA-3C5F-448D-84C4-67489728BC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41">
                  <a:extLst>
                    <a:ext uri="{FF2B5EF4-FFF2-40B4-BE49-F238E27FC236}">
                      <a16:creationId xmlns:a16="http://schemas.microsoft.com/office/drawing/2014/main" id="{DF7F8D58-7AB0-4BD1-BFEC-6D59D58806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42">
                  <a:extLst>
                    <a:ext uri="{FF2B5EF4-FFF2-40B4-BE49-F238E27FC236}">
                      <a16:creationId xmlns:a16="http://schemas.microsoft.com/office/drawing/2014/main" id="{92853089-CD48-4A20-86FA-A6E6908CCD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43">
                  <a:extLst>
                    <a:ext uri="{FF2B5EF4-FFF2-40B4-BE49-F238E27FC236}">
                      <a16:creationId xmlns:a16="http://schemas.microsoft.com/office/drawing/2014/main" id="{7B194AD0-8490-4BA7-BF43-900EE16833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44">
                  <a:extLst>
                    <a:ext uri="{FF2B5EF4-FFF2-40B4-BE49-F238E27FC236}">
                      <a16:creationId xmlns:a16="http://schemas.microsoft.com/office/drawing/2014/main" id="{652E4D4F-AACC-4758-BD1F-2BE00F4C69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45">
                  <a:extLst>
                    <a:ext uri="{FF2B5EF4-FFF2-40B4-BE49-F238E27FC236}">
                      <a16:creationId xmlns:a16="http://schemas.microsoft.com/office/drawing/2014/main" id="{DF18F05F-71D1-45ED-BD0B-8CD13F1FC8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46">
                  <a:extLst>
                    <a:ext uri="{FF2B5EF4-FFF2-40B4-BE49-F238E27FC236}">
                      <a16:creationId xmlns:a16="http://schemas.microsoft.com/office/drawing/2014/main" id="{1EA10126-243D-46DD-ACE8-D7EDA7D632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47">
                  <a:extLst>
                    <a:ext uri="{FF2B5EF4-FFF2-40B4-BE49-F238E27FC236}">
                      <a16:creationId xmlns:a16="http://schemas.microsoft.com/office/drawing/2014/main" id="{6894E36D-EAE0-45AE-9C00-B0C6FD6E2A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48">
                  <a:extLst>
                    <a:ext uri="{FF2B5EF4-FFF2-40B4-BE49-F238E27FC236}">
                      <a16:creationId xmlns:a16="http://schemas.microsoft.com/office/drawing/2014/main" id="{0CBAC770-A3C8-42AF-BB59-8722E3204B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49">
                  <a:extLst>
                    <a:ext uri="{FF2B5EF4-FFF2-40B4-BE49-F238E27FC236}">
                      <a16:creationId xmlns:a16="http://schemas.microsoft.com/office/drawing/2014/main" id="{657E003B-FD41-4BC3-8FC3-13277AABFF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50">
                  <a:extLst>
                    <a:ext uri="{FF2B5EF4-FFF2-40B4-BE49-F238E27FC236}">
                      <a16:creationId xmlns:a16="http://schemas.microsoft.com/office/drawing/2014/main" id="{798F3D16-4222-45CE-A77F-2B08DBD904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51">
                  <a:extLst>
                    <a:ext uri="{FF2B5EF4-FFF2-40B4-BE49-F238E27FC236}">
                      <a16:creationId xmlns:a16="http://schemas.microsoft.com/office/drawing/2014/main" id="{288C0967-708C-447E-A48A-CE7319C18E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52">
                  <a:extLst>
                    <a:ext uri="{FF2B5EF4-FFF2-40B4-BE49-F238E27FC236}">
                      <a16:creationId xmlns:a16="http://schemas.microsoft.com/office/drawing/2014/main" id="{3243743E-B3EF-491D-8CF3-CAE8DE3431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53">
                  <a:extLst>
                    <a:ext uri="{FF2B5EF4-FFF2-40B4-BE49-F238E27FC236}">
                      <a16:creationId xmlns:a16="http://schemas.microsoft.com/office/drawing/2014/main" id="{DDD093A9-D9FB-4F0C-BDE2-A9CF9CF8A1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54">
                  <a:extLst>
                    <a:ext uri="{FF2B5EF4-FFF2-40B4-BE49-F238E27FC236}">
                      <a16:creationId xmlns:a16="http://schemas.microsoft.com/office/drawing/2014/main" id="{A61713FC-2F19-4651-AE92-F563B4E817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55">
                  <a:extLst>
                    <a:ext uri="{FF2B5EF4-FFF2-40B4-BE49-F238E27FC236}">
                      <a16:creationId xmlns:a16="http://schemas.microsoft.com/office/drawing/2014/main" id="{A84D00FD-0B97-494F-832F-9CF8267ACF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56">
                  <a:extLst>
                    <a:ext uri="{FF2B5EF4-FFF2-40B4-BE49-F238E27FC236}">
                      <a16:creationId xmlns:a16="http://schemas.microsoft.com/office/drawing/2014/main" id="{D08E6BDD-ABDB-4035-A2A6-522BFEA067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57">
                  <a:extLst>
                    <a:ext uri="{FF2B5EF4-FFF2-40B4-BE49-F238E27FC236}">
                      <a16:creationId xmlns:a16="http://schemas.microsoft.com/office/drawing/2014/main" id="{C41C1FC0-EAED-4F35-A43E-5873B960F3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58">
                  <a:extLst>
                    <a:ext uri="{FF2B5EF4-FFF2-40B4-BE49-F238E27FC236}">
                      <a16:creationId xmlns:a16="http://schemas.microsoft.com/office/drawing/2014/main" id="{892C92FB-3A5F-4757-8CDA-79413A1FE9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59">
                  <a:extLst>
                    <a:ext uri="{FF2B5EF4-FFF2-40B4-BE49-F238E27FC236}">
                      <a16:creationId xmlns:a16="http://schemas.microsoft.com/office/drawing/2014/main" id="{1E7773AA-A1F4-47A5-A10B-94A92CD43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60">
                  <a:extLst>
                    <a:ext uri="{FF2B5EF4-FFF2-40B4-BE49-F238E27FC236}">
                      <a16:creationId xmlns:a16="http://schemas.microsoft.com/office/drawing/2014/main" id="{39D83EEF-C3A0-4121-9659-70868A270A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61">
                  <a:extLst>
                    <a:ext uri="{FF2B5EF4-FFF2-40B4-BE49-F238E27FC236}">
                      <a16:creationId xmlns:a16="http://schemas.microsoft.com/office/drawing/2014/main" id="{81AF3BF1-2268-47B5-B416-05512D323C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62">
                  <a:extLst>
                    <a:ext uri="{FF2B5EF4-FFF2-40B4-BE49-F238E27FC236}">
                      <a16:creationId xmlns:a16="http://schemas.microsoft.com/office/drawing/2014/main" id="{1A9E0542-79B5-421B-89CC-8F73CFF05C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63">
              <a:extLst>
                <a:ext uri="{FF2B5EF4-FFF2-40B4-BE49-F238E27FC236}">
                  <a16:creationId xmlns:a16="http://schemas.microsoft.com/office/drawing/2014/main" id="{BF721AFD-0C3C-42D8-A60C-A0D437A55C6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512" y="3984"/>
              <a:ext cx="912" cy="288"/>
              <a:chOff x="4512" y="3984"/>
              <a:chExt cx="912" cy="288"/>
            </a:xfrm>
          </p:grpSpPr>
          <p:sp>
            <p:nvSpPr>
              <p:cNvPr id="29" name="Rectangle 64" descr="60%">
                <a:extLst>
                  <a:ext uri="{FF2B5EF4-FFF2-40B4-BE49-F238E27FC236}">
                    <a16:creationId xmlns:a16="http://schemas.microsoft.com/office/drawing/2014/main" id="{E2600566-78BF-4A8C-8ADA-EC6852BF292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4560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" name="Line 65">
                <a:extLst>
                  <a:ext uri="{FF2B5EF4-FFF2-40B4-BE49-F238E27FC236}">
                    <a16:creationId xmlns:a16="http://schemas.microsoft.com/office/drawing/2014/main" id="{463582EF-D316-475F-B942-E357876E794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66">
                <a:extLst>
                  <a:ext uri="{FF2B5EF4-FFF2-40B4-BE49-F238E27FC236}">
                    <a16:creationId xmlns:a16="http://schemas.microsoft.com/office/drawing/2014/main" id="{13A00B46-7321-4F44-BB72-2B10987D7A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67">
                <a:extLst>
                  <a:ext uri="{FF2B5EF4-FFF2-40B4-BE49-F238E27FC236}">
                    <a16:creationId xmlns:a16="http://schemas.microsoft.com/office/drawing/2014/main" id="{E653DD2C-F241-44ED-9F5B-9D83A2EA6B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60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68">
                <a:extLst>
                  <a:ext uri="{FF2B5EF4-FFF2-40B4-BE49-F238E27FC236}">
                    <a16:creationId xmlns:a16="http://schemas.microsoft.com/office/drawing/2014/main" id="{C76DAE12-5095-468B-99C0-39C33A78881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537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Line 69">
              <a:extLst>
                <a:ext uri="{FF2B5EF4-FFF2-40B4-BE49-F238E27FC236}">
                  <a16:creationId xmlns:a16="http://schemas.microsoft.com/office/drawing/2014/main" id="{B032EF6E-BF11-43F4-AC2E-8A534BFBBC4F}"/>
                </a:ext>
              </a:extLst>
            </p:cNvPr>
            <p:cNvSpPr>
              <a:spLocks noChangeShapeType="1"/>
            </p:cNvSpPr>
            <p:nvPr userDrawn="1"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70">
              <a:extLst>
                <a:ext uri="{FF2B5EF4-FFF2-40B4-BE49-F238E27FC236}">
                  <a16:creationId xmlns:a16="http://schemas.microsoft.com/office/drawing/2014/main" id="{C669DA45-C807-4EC6-864A-55983697005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61" y="1962"/>
              <a:ext cx="3567" cy="1494"/>
              <a:chOff x="261" y="877"/>
              <a:chExt cx="3567" cy="1494"/>
            </a:xfrm>
          </p:grpSpPr>
          <p:sp>
            <p:nvSpPr>
              <p:cNvPr id="11" name="Line 71">
                <a:extLst>
                  <a:ext uri="{FF2B5EF4-FFF2-40B4-BE49-F238E27FC236}">
                    <a16:creationId xmlns:a16="http://schemas.microsoft.com/office/drawing/2014/main" id="{EE08D01C-0906-490E-AB3B-1CA71CE063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261" y="951"/>
                <a:ext cx="1533" cy="3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72">
                <a:extLst>
                  <a:ext uri="{FF2B5EF4-FFF2-40B4-BE49-F238E27FC236}">
                    <a16:creationId xmlns:a16="http://schemas.microsoft.com/office/drawing/2014/main" id="{97B297E2-6522-4DF9-BD2D-6CD20FA4825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83" y="879"/>
                <a:ext cx="0" cy="149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73">
                <a:extLst>
                  <a:ext uri="{FF2B5EF4-FFF2-40B4-BE49-F238E27FC236}">
                    <a16:creationId xmlns:a16="http://schemas.microsoft.com/office/drawing/2014/main" id="{7A3BAA26-693B-49DC-B367-10B9DB29FF8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303" y="876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74">
                <a:extLst>
                  <a:ext uri="{FF2B5EF4-FFF2-40B4-BE49-F238E27FC236}">
                    <a16:creationId xmlns:a16="http://schemas.microsoft.com/office/drawing/2014/main" id="{73D13D50-26BA-4D5C-87CF-3CD248BD70B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692" y="895"/>
                <a:ext cx="267" cy="209"/>
              </a:xfrm>
              <a:custGeom>
                <a:avLst/>
                <a:gdLst>
                  <a:gd name="T0" fmla="*/ 255 w 38387"/>
                  <a:gd name="T1" fmla="*/ 0 h 30163"/>
                  <a:gd name="T2" fmla="*/ 0 w 38387"/>
                  <a:gd name="T3" fmla="*/ 154 h 30163"/>
                  <a:gd name="T4" fmla="*/ 117 w 38387"/>
                  <a:gd name="T5" fmla="*/ 59 h 301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387" h="30163" fill="none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3"/>
                      <a:pt x="4101" y="27220"/>
                      <a:pt x="0" y="22155"/>
                    </a:cubicBezTo>
                  </a:path>
                  <a:path w="38387" h="30163" stroke="0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3"/>
                      <a:pt x="4101" y="27220"/>
                      <a:pt x="0" y="22155"/>
                    </a:cubicBezTo>
                    <a:lnTo>
                      <a:pt x="16787" y="8563"/>
                    </a:lnTo>
                    <a:lnTo>
                      <a:pt x="36617" y="-1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rc 75">
                <a:extLst>
                  <a:ext uri="{FF2B5EF4-FFF2-40B4-BE49-F238E27FC236}">
                    <a16:creationId xmlns:a16="http://schemas.microsoft.com/office/drawing/2014/main" id="{F0675E4F-5DCE-4A8D-8D20-65A0932DFCA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V="1">
                <a:off x="834" y="893"/>
                <a:ext cx="288" cy="322"/>
              </a:xfrm>
              <a:custGeom>
                <a:avLst/>
                <a:gdLst>
                  <a:gd name="T0" fmla="*/ 147 w 21600"/>
                  <a:gd name="T1" fmla="*/ 322 h 24179"/>
                  <a:gd name="T2" fmla="*/ 9 w 21600"/>
                  <a:gd name="T3" fmla="*/ 0 h 24179"/>
                  <a:gd name="T4" fmla="*/ 288 w 21600"/>
                  <a:gd name="T5" fmla="*/ 71 h 2417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179" fill="none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-1" y="3552"/>
                      <a:pt x="227" y="1751"/>
                      <a:pt x="675" y="-1"/>
                    </a:cubicBezTo>
                  </a:path>
                  <a:path w="21600" h="24179" stroke="0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-1" y="3552"/>
                      <a:pt x="227" y="1751"/>
                      <a:pt x="675" y="-1"/>
                    </a:cubicBezTo>
                    <a:lnTo>
                      <a:pt x="21600" y="5361"/>
                    </a:lnTo>
                    <a:lnTo>
                      <a:pt x="10995" y="24178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rc 76">
                <a:extLst>
                  <a:ext uri="{FF2B5EF4-FFF2-40B4-BE49-F238E27FC236}">
                    <a16:creationId xmlns:a16="http://schemas.microsoft.com/office/drawing/2014/main" id="{2B54B4BC-1016-4990-ACA4-056F19DC1DD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V="1">
                <a:off x="1124" y="888"/>
                <a:ext cx="288" cy="329"/>
              </a:xfrm>
              <a:custGeom>
                <a:avLst/>
                <a:gdLst>
                  <a:gd name="T0" fmla="*/ 280 w 21600"/>
                  <a:gd name="T1" fmla="*/ 0 h 24653"/>
                  <a:gd name="T2" fmla="*/ 118 w 21600"/>
                  <a:gd name="T3" fmla="*/ 329 h 24653"/>
                  <a:gd name="T4" fmla="*/ 0 w 21600"/>
                  <a:gd name="T5" fmla="*/ 66 h 246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653" fill="none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</a:path>
                  <a:path w="21600" h="24653" stroke="0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  <a:lnTo>
                      <a:pt x="0" y="4933"/>
                    </a:lnTo>
                    <a:lnTo>
                      <a:pt x="21029" y="-1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77">
                <a:extLst>
                  <a:ext uri="{FF2B5EF4-FFF2-40B4-BE49-F238E27FC236}">
                    <a16:creationId xmlns:a16="http://schemas.microsoft.com/office/drawing/2014/main" id="{B29F648E-5A66-4D1B-A3EF-E316BC24595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 flipV="1">
                <a:off x="720" y="891"/>
                <a:ext cx="417" cy="3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78">
                <a:extLst>
                  <a:ext uri="{FF2B5EF4-FFF2-40B4-BE49-F238E27FC236}">
                    <a16:creationId xmlns:a16="http://schemas.microsoft.com/office/drawing/2014/main" id="{FE13F345-A805-47D3-870C-B194DF17AB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771" y="891"/>
                <a:ext cx="300" cy="32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Arc 79">
                <a:extLst>
                  <a:ext uri="{FF2B5EF4-FFF2-40B4-BE49-F238E27FC236}">
                    <a16:creationId xmlns:a16="http://schemas.microsoft.com/office/drawing/2014/main" id="{BB3C0FF6-1AAF-4B73-BBF4-E8C785D83E3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V="1">
                <a:off x="2708" y="954"/>
                <a:ext cx="727" cy="619"/>
              </a:xfrm>
              <a:custGeom>
                <a:avLst/>
                <a:gdLst>
                  <a:gd name="T0" fmla="*/ 174 w 18917"/>
                  <a:gd name="T1" fmla="*/ 619 h 16117"/>
                  <a:gd name="T2" fmla="*/ 0 w 18917"/>
                  <a:gd name="T3" fmla="*/ 400 h 16117"/>
                  <a:gd name="T4" fmla="*/ 727 w 18917"/>
                  <a:gd name="T5" fmla="*/ 0 h 161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917" h="16117" fill="none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</a:path>
                  <a:path w="18917" h="16117" stroke="0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  <a:lnTo>
                      <a:pt x="18917" y="0"/>
                    </a:lnTo>
                    <a:lnTo>
                      <a:pt x="4536" y="16116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Arc 80">
                <a:extLst>
                  <a:ext uri="{FF2B5EF4-FFF2-40B4-BE49-F238E27FC236}">
                    <a16:creationId xmlns:a16="http://schemas.microsoft.com/office/drawing/2014/main" id="{FE9193CB-7F15-4B18-9AB0-137BD52B221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76" y="922"/>
                <a:ext cx="425" cy="215"/>
              </a:xfrm>
              <a:custGeom>
                <a:avLst/>
                <a:gdLst>
                  <a:gd name="T0" fmla="*/ 425 w 42771"/>
                  <a:gd name="T1" fmla="*/ 33 h 21600"/>
                  <a:gd name="T2" fmla="*/ 0 w 42771"/>
                  <a:gd name="T3" fmla="*/ 27 h 21600"/>
                  <a:gd name="T4" fmla="*/ 213 w 4277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771" h="21600" fill="none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600"/>
                    </a:cubicBezTo>
                    <a:cubicBezTo>
                      <a:pt x="10545" y="21600"/>
                      <a:pt x="1361" y="13501"/>
                      <a:pt x="-1" y="2703"/>
                    </a:cubicBezTo>
                  </a:path>
                  <a:path w="42771" h="21600" stroke="0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600"/>
                    </a:cubicBezTo>
                    <a:cubicBezTo>
                      <a:pt x="10545" y="21600"/>
                      <a:pt x="1361" y="13501"/>
                      <a:pt x="-1" y="2703"/>
                    </a:cubicBezTo>
                    <a:lnTo>
                      <a:pt x="21430" y="0"/>
                    </a:lnTo>
                    <a:lnTo>
                      <a:pt x="42771" y="3334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rc 81">
                <a:extLst>
                  <a:ext uri="{FF2B5EF4-FFF2-40B4-BE49-F238E27FC236}">
                    <a16:creationId xmlns:a16="http://schemas.microsoft.com/office/drawing/2014/main" id="{2B927773-9E54-4462-AC79-6F3715D9CC9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H="1" flipV="1">
                <a:off x="3441" y="1037"/>
                <a:ext cx="288" cy="144"/>
              </a:xfrm>
              <a:custGeom>
                <a:avLst/>
                <a:gdLst>
                  <a:gd name="T0" fmla="*/ 288 w 43129"/>
                  <a:gd name="T1" fmla="*/ 9 h 21600"/>
                  <a:gd name="T2" fmla="*/ 0 w 43129"/>
                  <a:gd name="T3" fmla="*/ 7 h 21600"/>
                  <a:gd name="T4" fmla="*/ 144 w 431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29" h="21600" fill="none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600"/>
                    </a:cubicBezTo>
                    <a:cubicBezTo>
                      <a:pt x="10074" y="21600"/>
                      <a:pt x="593" y="12595"/>
                      <a:pt x="-1" y="1115"/>
                    </a:cubicBezTo>
                  </a:path>
                  <a:path w="43129" h="21600" stroke="0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600"/>
                    </a:cubicBezTo>
                    <a:cubicBezTo>
                      <a:pt x="10074" y="21600"/>
                      <a:pt x="593" y="12595"/>
                      <a:pt x="-1" y="1115"/>
                    </a:cubicBezTo>
                    <a:lnTo>
                      <a:pt x="21571" y="0"/>
                    </a:lnTo>
                    <a:lnTo>
                      <a:pt x="43128" y="1347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Arc 82">
                <a:extLst>
                  <a:ext uri="{FF2B5EF4-FFF2-40B4-BE49-F238E27FC236}">
                    <a16:creationId xmlns:a16="http://schemas.microsoft.com/office/drawing/2014/main" id="{18DBE108-CCCC-4868-8962-65179BFFB0D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H="1" flipV="1">
                <a:off x="2745" y="1045"/>
                <a:ext cx="201" cy="130"/>
              </a:xfrm>
              <a:custGeom>
                <a:avLst/>
                <a:gdLst>
                  <a:gd name="T0" fmla="*/ 196 w 43200"/>
                  <a:gd name="T1" fmla="*/ 0 h 28005"/>
                  <a:gd name="T2" fmla="*/ 4 w 43200"/>
                  <a:gd name="T3" fmla="*/ 3 h 28005"/>
                  <a:gd name="T4" fmla="*/ 100 w 43200"/>
                  <a:gd name="T5" fmla="*/ 30 h 280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8005" fill="none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-1" y="4481"/>
                      <a:pt x="257" y="2565"/>
                      <a:pt x="764" y="710"/>
                    </a:cubicBezTo>
                  </a:path>
                  <a:path w="43200" h="28005" stroke="0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-1" y="4481"/>
                      <a:pt x="257" y="2565"/>
                      <a:pt x="764" y="710"/>
                    </a:cubicBezTo>
                    <a:lnTo>
                      <a:pt x="21600" y="6405"/>
                    </a:lnTo>
                    <a:lnTo>
                      <a:pt x="42228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83">
                <a:extLst>
                  <a:ext uri="{FF2B5EF4-FFF2-40B4-BE49-F238E27FC236}">
                    <a16:creationId xmlns:a16="http://schemas.microsoft.com/office/drawing/2014/main" id="{AACD1590-1055-4194-AAB6-8D1B342D76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784" y="960"/>
                <a:ext cx="219" cy="21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84">
                <a:extLst>
                  <a:ext uri="{FF2B5EF4-FFF2-40B4-BE49-F238E27FC236}">
                    <a16:creationId xmlns:a16="http://schemas.microsoft.com/office/drawing/2014/main" id="{79FD7F6D-4AE0-4EAB-A94C-845BD32BFF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282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85">
                <a:extLst>
                  <a:ext uri="{FF2B5EF4-FFF2-40B4-BE49-F238E27FC236}">
                    <a16:creationId xmlns:a16="http://schemas.microsoft.com/office/drawing/2014/main" id="{32925F24-296A-467C-85EF-0E8BCDD94C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 flipH="1">
                <a:off x="2976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86">
                <a:extLst>
                  <a:ext uri="{FF2B5EF4-FFF2-40B4-BE49-F238E27FC236}">
                    <a16:creationId xmlns:a16="http://schemas.microsoft.com/office/drawing/2014/main" id="{5777FB3A-C3EA-4252-B090-D2E37F81D7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279" y="951"/>
                <a:ext cx="0" cy="225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87">
                <a:extLst>
                  <a:ext uri="{FF2B5EF4-FFF2-40B4-BE49-F238E27FC236}">
                    <a16:creationId xmlns:a16="http://schemas.microsoft.com/office/drawing/2014/main" id="{F7E07FBB-D1BC-491F-8C44-6A3B7AA55F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579" y="951"/>
                <a:ext cx="0" cy="29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88">
                <a:extLst>
                  <a:ext uri="{FF2B5EF4-FFF2-40B4-BE49-F238E27FC236}">
                    <a16:creationId xmlns:a16="http://schemas.microsoft.com/office/drawing/2014/main" id="{963DD001-9EE7-40DB-A290-83960EEB77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88" y="1176"/>
                <a:ext cx="354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5977" name="Rectangle 89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65978" name="Rectangle 90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1" name="Rectangle 91">
            <a:extLst>
              <a:ext uri="{FF2B5EF4-FFF2-40B4-BE49-F238E27FC236}">
                <a16:creationId xmlns:a16="http://schemas.microsoft.com/office/drawing/2014/main" id="{7B16C714-087C-47D6-A80E-F68A77F32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48400"/>
            <a:ext cx="1339850" cy="45720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" name="Rectangle 92">
            <a:extLst>
              <a:ext uri="{FF2B5EF4-FFF2-40B4-BE49-F238E27FC236}">
                <a16:creationId xmlns:a16="http://schemas.microsoft.com/office/drawing/2014/main" id="{81440583-DFC1-4AFD-8AA5-DD0808521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3" name="Rectangle 93">
            <a:extLst>
              <a:ext uri="{FF2B5EF4-FFF2-40B4-BE49-F238E27FC236}">
                <a16:creationId xmlns:a16="http://schemas.microsoft.com/office/drawing/2014/main" id="{92B9F8AB-8544-4502-B2F1-349989859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634D6972-D6A7-4E1B-A7A6-F2015D53F6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41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3">
            <a:extLst>
              <a:ext uri="{FF2B5EF4-FFF2-40B4-BE49-F238E27FC236}">
                <a16:creationId xmlns:a16="http://schemas.microsoft.com/office/drawing/2014/main" id="{68E0A89B-97CA-4F2A-A23E-A200FD09D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>
            <a:extLst>
              <a:ext uri="{FF2B5EF4-FFF2-40B4-BE49-F238E27FC236}">
                <a16:creationId xmlns:a16="http://schemas.microsoft.com/office/drawing/2014/main" id="{2B49A787-9F82-489C-9CA0-133E59BB0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>
            <a:extLst>
              <a:ext uri="{FF2B5EF4-FFF2-40B4-BE49-F238E27FC236}">
                <a16:creationId xmlns:a16="http://schemas.microsoft.com/office/drawing/2014/main" id="{D26A7331-1B69-47AF-B314-472AD7A760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72E0DCB9-E891-4934-991C-47E7FFB91E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57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3">
            <a:extLst>
              <a:ext uri="{FF2B5EF4-FFF2-40B4-BE49-F238E27FC236}">
                <a16:creationId xmlns:a16="http://schemas.microsoft.com/office/drawing/2014/main" id="{BD01BB3E-B517-45C4-B927-F256FD572C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>
            <a:extLst>
              <a:ext uri="{FF2B5EF4-FFF2-40B4-BE49-F238E27FC236}">
                <a16:creationId xmlns:a16="http://schemas.microsoft.com/office/drawing/2014/main" id="{661C0C5C-C5A4-4F92-BD68-A7F2E6F3A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>
            <a:extLst>
              <a:ext uri="{FF2B5EF4-FFF2-40B4-BE49-F238E27FC236}">
                <a16:creationId xmlns:a16="http://schemas.microsoft.com/office/drawing/2014/main" id="{7EF5C507-916F-457E-9960-C3BA96882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BEE55395-0F46-48F7-B977-03318F4D06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642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3">
            <a:extLst>
              <a:ext uri="{FF2B5EF4-FFF2-40B4-BE49-F238E27FC236}">
                <a16:creationId xmlns:a16="http://schemas.microsoft.com/office/drawing/2014/main" id="{5B13B29A-25E5-4E65-9853-CC7EE6B3C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>
            <a:extLst>
              <a:ext uri="{FF2B5EF4-FFF2-40B4-BE49-F238E27FC236}">
                <a16:creationId xmlns:a16="http://schemas.microsoft.com/office/drawing/2014/main" id="{EEA62F84-468A-4E1B-8F58-809549113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>
            <a:extLst>
              <a:ext uri="{FF2B5EF4-FFF2-40B4-BE49-F238E27FC236}">
                <a16:creationId xmlns:a16="http://schemas.microsoft.com/office/drawing/2014/main" id="{85FD60A0-3B4B-4604-8C0A-C058F284B8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0CB17168-6F5A-4904-9B32-8856981A1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35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3">
            <a:extLst>
              <a:ext uri="{FF2B5EF4-FFF2-40B4-BE49-F238E27FC236}">
                <a16:creationId xmlns:a16="http://schemas.microsoft.com/office/drawing/2014/main" id="{0756598E-FCEA-4724-B10E-42C50E078A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>
            <a:extLst>
              <a:ext uri="{FF2B5EF4-FFF2-40B4-BE49-F238E27FC236}">
                <a16:creationId xmlns:a16="http://schemas.microsoft.com/office/drawing/2014/main" id="{0BC02EB0-7172-4B87-9DDF-3C473901C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>
            <a:extLst>
              <a:ext uri="{FF2B5EF4-FFF2-40B4-BE49-F238E27FC236}">
                <a16:creationId xmlns:a16="http://schemas.microsoft.com/office/drawing/2014/main" id="{914D8E68-0F33-41FA-8AC9-A91AEF4AA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5699E28D-057A-4FC3-957A-56C3BE638E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4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3">
            <a:extLst>
              <a:ext uri="{FF2B5EF4-FFF2-40B4-BE49-F238E27FC236}">
                <a16:creationId xmlns:a16="http://schemas.microsoft.com/office/drawing/2014/main" id="{30BE3FF1-C7E1-44AD-94C7-7D069DCCF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>
            <a:extLst>
              <a:ext uri="{FF2B5EF4-FFF2-40B4-BE49-F238E27FC236}">
                <a16:creationId xmlns:a16="http://schemas.microsoft.com/office/drawing/2014/main" id="{B81A17DB-B693-41B6-A9E3-FB3FCA0A1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>
            <a:extLst>
              <a:ext uri="{FF2B5EF4-FFF2-40B4-BE49-F238E27FC236}">
                <a16:creationId xmlns:a16="http://schemas.microsoft.com/office/drawing/2014/main" id="{1858AF7D-09E3-4AA5-A0A4-2B40A62F70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1168B867-16D8-4721-8504-1CC17D5CEB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60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3">
            <a:extLst>
              <a:ext uri="{FF2B5EF4-FFF2-40B4-BE49-F238E27FC236}">
                <a16:creationId xmlns:a16="http://schemas.microsoft.com/office/drawing/2014/main" id="{D5E6A7C1-901F-4299-99A0-4AE6E3534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>
            <a:extLst>
              <a:ext uri="{FF2B5EF4-FFF2-40B4-BE49-F238E27FC236}">
                <a16:creationId xmlns:a16="http://schemas.microsoft.com/office/drawing/2014/main" id="{93CD68B2-C288-4AA5-A53B-3FC8F31E8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>
            <a:extLst>
              <a:ext uri="{FF2B5EF4-FFF2-40B4-BE49-F238E27FC236}">
                <a16:creationId xmlns:a16="http://schemas.microsoft.com/office/drawing/2014/main" id="{10E198F7-B727-4736-9A20-E9B0FA2C3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390527B-DDEE-4F78-A335-0564D17EC6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63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3">
            <a:extLst>
              <a:ext uri="{FF2B5EF4-FFF2-40B4-BE49-F238E27FC236}">
                <a16:creationId xmlns:a16="http://schemas.microsoft.com/office/drawing/2014/main" id="{39A16CDA-4BA4-49F4-866B-5EC3D1794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4">
            <a:extLst>
              <a:ext uri="{FF2B5EF4-FFF2-40B4-BE49-F238E27FC236}">
                <a16:creationId xmlns:a16="http://schemas.microsoft.com/office/drawing/2014/main" id="{3F4A833D-2E13-4A53-922B-F51A5401D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5">
            <a:extLst>
              <a:ext uri="{FF2B5EF4-FFF2-40B4-BE49-F238E27FC236}">
                <a16:creationId xmlns:a16="http://schemas.microsoft.com/office/drawing/2014/main" id="{BFA1B603-60BD-44A1-8F1F-40CE79E248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48B9BA8B-3342-4862-A85F-121290857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51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3">
            <a:extLst>
              <a:ext uri="{FF2B5EF4-FFF2-40B4-BE49-F238E27FC236}">
                <a16:creationId xmlns:a16="http://schemas.microsoft.com/office/drawing/2014/main" id="{E403EC59-716C-4BEE-B0DA-355C36226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4">
            <a:extLst>
              <a:ext uri="{FF2B5EF4-FFF2-40B4-BE49-F238E27FC236}">
                <a16:creationId xmlns:a16="http://schemas.microsoft.com/office/drawing/2014/main" id="{BBEC95AF-D636-4A92-AB1E-4C2EC055E9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5">
            <a:extLst>
              <a:ext uri="{FF2B5EF4-FFF2-40B4-BE49-F238E27FC236}">
                <a16:creationId xmlns:a16="http://schemas.microsoft.com/office/drawing/2014/main" id="{DAF6E5CF-8131-47F3-BD18-43468E0573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750FC18F-D868-41BD-8067-B57B52D2D8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40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3">
            <a:extLst>
              <a:ext uri="{FF2B5EF4-FFF2-40B4-BE49-F238E27FC236}">
                <a16:creationId xmlns:a16="http://schemas.microsoft.com/office/drawing/2014/main" id="{5886CB16-DDA3-4610-8BF7-0B6B463359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4">
            <a:extLst>
              <a:ext uri="{FF2B5EF4-FFF2-40B4-BE49-F238E27FC236}">
                <a16:creationId xmlns:a16="http://schemas.microsoft.com/office/drawing/2014/main" id="{D58738C3-E2CE-48E6-9B71-1F30FFC05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5">
            <a:extLst>
              <a:ext uri="{FF2B5EF4-FFF2-40B4-BE49-F238E27FC236}">
                <a16:creationId xmlns:a16="http://schemas.microsoft.com/office/drawing/2014/main" id="{53C22B8C-2D17-4441-938D-E7D576FFA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92809AE1-2EA9-428A-8FC3-BDC18F45D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71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3">
            <a:extLst>
              <a:ext uri="{FF2B5EF4-FFF2-40B4-BE49-F238E27FC236}">
                <a16:creationId xmlns:a16="http://schemas.microsoft.com/office/drawing/2014/main" id="{30017948-F744-4BD1-8EA5-A87ECE525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>
            <a:extLst>
              <a:ext uri="{FF2B5EF4-FFF2-40B4-BE49-F238E27FC236}">
                <a16:creationId xmlns:a16="http://schemas.microsoft.com/office/drawing/2014/main" id="{68C05B91-F8F6-4335-82F0-A849FE322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>
            <a:extLst>
              <a:ext uri="{FF2B5EF4-FFF2-40B4-BE49-F238E27FC236}">
                <a16:creationId xmlns:a16="http://schemas.microsoft.com/office/drawing/2014/main" id="{B86769B9-E059-4B18-A141-D31FBF7E21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954CF1BB-6411-4AC4-9F93-E5093D379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98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3">
            <a:extLst>
              <a:ext uri="{FF2B5EF4-FFF2-40B4-BE49-F238E27FC236}">
                <a16:creationId xmlns:a16="http://schemas.microsoft.com/office/drawing/2014/main" id="{6A14A3F7-E369-4023-9DEB-D39D1C67F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>
            <a:extLst>
              <a:ext uri="{FF2B5EF4-FFF2-40B4-BE49-F238E27FC236}">
                <a16:creationId xmlns:a16="http://schemas.microsoft.com/office/drawing/2014/main" id="{C4717248-2FBC-46AD-A7FC-74B30EDD04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>
            <a:extLst>
              <a:ext uri="{FF2B5EF4-FFF2-40B4-BE49-F238E27FC236}">
                <a16:creationId xmlns:a16="http://schemas.microsoft.com/office/drawing/2014/main" id="{98AD4026-D694-4C49-8B9C-AC4F06737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7E49AD5E-F150-490F-8174-A70A1EC8B3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7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DE25F45-CF72-447C-B172-3CC373B83AB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285AAE69-D545-49D6-9A22-E5567F8F6B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57" name="Group 4">
                <a:extLst>
                  <a:ext uri="{FF2B5EF4-FFF2-40B4-BE49-F238E27FC236}">
                    <a16:creationId xmlns:a16="http://schemas.microsoft.com/office/drawing/2014/main" id="{83935D07-54D1-4027-813B-571E3AA5EF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88" name="Line 5">
                  <a:extLst>
                    <a:ext uri="{FF2B5EF4-FFF2-40B4-BE49-F238E27FC236}">
                      <a16:creationId xmlns:a16="http://schemas.microsoft.com/office/drawing/2014/main" id="{0E4622E8-A93A-446E-806A-5E8AE6DFB1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6">
                  <a:extLst>
                    <a:ext uri="{FF2B5EF4-FFF2-40B4-BE49-F238E27FC236}">
                      <a16:creationId xmlns:a16="http://schemas.microsoft.com/office/drawing/2014/main" id="{F7FD41F8-6E38-463B-AAC5-E46BDA8B73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7">
                  <a:extLst>
                    <a:ext uri="{FF2B5EF4-FFF2-40B4-BE49-F238E27FC236}">
                      <a16:creationId xmlns:a16="http://schemas.microsoft.com/office/drawing/2014/main" id="{DEA301B5-C70D-4660-AA6B-5FDD522D4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8">
                  <a:extLst>
                    <a:ext uri="{FF2B5EF4-FFF2-40B4-BE49-F238E27FC236}">
                      <a16:creationId xmlns:a16="http://schemas.microsoft.com/office/drawing/2014/main" id="{41EB4B75-9728-46C4-A960-F700DF61F0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2" name="Line 9">
                  <a:extLst>
                    <a:ext uri="{FF2B5EF4-FFF2-40B4-BE49-F238E27FC236}">
                      <a16:creationId xmlns:a16="http://schemas.microsoft.com/office/drawing/2014/main" id="{42684C5B-F79D-4FC7-BC39-3C001CE41A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3" name="Line 10">
                  <a:extLst>
                    <a:ext uri="{FF2B5EF4-FFF2-40B4-BE49-F238E27FC236}">
                      <a16:creationId xmlns:a16="http://schemas.microsoft.com/office/drawing/2014/main" id="{98562756-24CE-454C-AC75-A13592DBD7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" name="Line 11">
                  <a:extLst>
                    <a:ext uri="{FF2B5EF4-FFF2-40B4-BE49-F238E27FC236}">
                      <a16:creationId xmlns:a16="http://schemas.microsoft.com/office/drawing/2014/main" id="{82AA95EC-1A1C-4529-BFFE-A51A1EDBC5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" name="Line 12">
                  <a:extLst>
                    <a:ext uri="{FF2B5EF4-FFF2-40B4-BE49-F238E27FC236}">
                      <a16:creationId xmlns:a16="http://schemas.microsoft.com/office/drawing/2014/main" id="{518C2709-AC05-4C96-89F9-1F5E9EBD3B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" name="Line 13">
                  <a:extLst>
                    <a:ext uri="{FF2B5EF4-FFF2-40B4-BE49-F238E27FC236}">
                      <a16:creationId xmlns:a16="http://schemas.microsoft.com/office/drawing/2014/main" id="{AEAA2EC2-B0AF-4617-A798-6000DBD17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" name="Line 14">
                  <a:extLst>
                    <a:ext uri="{FF2B5EF4-FFF2-40B4-BE49-F238E27FC236}">
                      <a16:creationId xmlns:a16="http://schemas.microsoft.com/office/drawing/2014/main" id="{5158F662-1EF4-4DB7-84F8-FD04E3AF31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" name="Line 15">
                  <a:extLst>
                    <a:ext uri="{FF2B5EF4-FFF2-40B4-BE49-F238E27FC236}">
                      <a16:creationId xmlns:a16="http://schemas.microsoft.com/office/drawing/2014/main" id="{A641CA02-FB5E-4D36-8499-49F55463DD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" name="Line 16">
                  <a:extLst>
                    <a:ext uri="{FF2B5EF4-FFF2-40B4-BE49-F238E27FC236}">
                      <a16:creationId xmlns:a16="http://schemas.microsoft.com/office/drawing/2014/main" id="{F9C4FBF9-1B7D-431E-9072-1D29BDC8F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" name="Line 17">
                  <a:extLst>
                    <a:ext uri="{FF2B5EF4-FFF2-40B4-BE49-F238E27FC236}">
                      <a16:creationId xmlns:a16="http://schemas.microsoft.com/office/drawing/2014/main" id="{3155878D-475D-4051-B227-7BAF785F3E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" name="Line 18">
                  <a:extLst>
                    <a:ext uri="{FF2B5EF4-FFF2-40B4-BE49-F238E27FC236}">
                      <a16:creationId xmlns:a16="http://schemas.microsoft.com/office/drawing/2014/main" id="{6F81D472-87DE-4213-8619-3692EE22AC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" name="Line 19">
                  <a:extLst>
                    <a:ext uri="{FF2B5EF4-FFF2-40B4-BE49-F238E27FC236}">
                      <a16:creationId xmlns:a16="http://schemas.microsoft.com/office/drawing/2014/main" id="{3A59037B-38A9-47F7-A7C8-2DAC072C0B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" name="Line 20">
                  <a:extLst>
                    <a:ext uri="{FF2B5EF4-FFF2-40B4-BE49-F238E27FC236}">
                      <a16:creationId xmlns:a16="http://schemas.microsoft.com/office/drawing/2014/main" id="{7CCBF6E1-02D8-4422-9936-A5871AC0C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" name="Line 21">
                  <a:extLst>
                    <a:ext uri="{FF2B5EF4-FFF2-40B4-BE49-F238E27FC236}">
                      <a16:creationId xmlns:a16="http://schemas.microsoft.com/office/drawing/2014/main" id="{2A7DF0F8-C5AD-4118-9DCC-2583DED7F5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" name="Line 22">
                  <a:extLst>
                    <a:ext uri="{FF2B5EF4-FFF2-40B4-BE49-F238E27FC236}">
                      <a16:creationId xmlns:a16="http://schemas.microsoft.com/office/drawing/2014/main" id="{1B4AB583-830E-47B4-8847-D2F83D255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" name="Line 23">
                  <a:extLst>
                    <a:ext uri="{FF2B5EF4-FFF2-40B4-BE49-F238E27FC236}">
                      <a16:creationId xmlns:a16="http://schemas.microsoft.com/office/drawing/2014/main" id="{CCD013DD-B40E-43D4-BD0A-16489A51CF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" name="Line 24">
                  <a:extLst>
                    <a:ext uri="{FF2B5EF4-FFF2-40B4-BE49-F238E27FC236}">
                      <a16:creationId xmlns:a16="http://schemas.microsoft.com/office/drawing/2014/main" id="{BFC09EFB-E33F-437D-87F0-42AE1E0CF5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" name="Line 25">
                  <a:extLst>
                    <a:ext uri="{FF2B5EF4-FFF2-40B4-BE49-F238E27FC236}">
                      <a16:creationId xmlns:a16="http://schemas.microsoft.com/office/drawing/2014/main" id="{CADCF362-30BC-4603-BE9E-8176190F09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" name="Line 26">
                  <a:extLst>
                    <a:ext uri="{FF2B5EF4-FFF2-40B4-BE49-F238E27FC236}">
                      <a16:creationId xmlns:a16="http://schemas.microsoft.com/office/drawing/2014/main" id="{2AD9C28C-F386-43DC-8E87-479365EDC1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8" name="Group 27">
                <a:extLst>
                  <a:ext uri="{FF2B5EF4-FFF2-40B4-BE49-F238E27FC236}">
                    <a16:creationId xmlns:a16="http://schemas.microsoft.com/office/drawing/2014/main" id="{92EE4801-8241-4CB7-941D-E58F4723EC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9" name="Line 28">
                  <a:extLst>
                    <a:ext uri="{FF2B5EF4-FFF2-40B4-BE49-F238E27FC236}">
                      <a16:creationId xmlns:a16="http://schemas.microsoft.com/office/drawing/2014/main" id="{39D00D51-C4AF-4A1E-A40A-22128886C2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29">
                  <a:extLst>
                    <a:ext uri="{FF2B5EF4-FFF2-40B4-BE49-F238E27FC236}">
                      <a16:creationId xmlns:a16="http://schemas.microsoft.com/office/drawing/2014/main" id="{74BCCC7A-5439-49E1-8F26-611CDC1467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30">
                  <a:extLst>
                    <a:ext uri="{FF2B5EF4-FFF2-40B4-BE49-F238E27FC236}">
                      <a16:creationId xmlns:a16="http://schemas.microsoft.com/office/drawing/2014/main" id="{910ABFE4-BABE-4E6A-9D60-F2D22AAC74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31">
                  <a:extLst>
                    <a:ext uri="{FF2B5EF4-FFF2-40B4-BE49-F238E27FC236}">
                      <a16:creationId xmlns:a16="http://schemas.microsoft.com/office/drawing/2014/main" id="{F805C2AF-F9C0-4D5D-B853-9377B7D57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32">
                  <a:extLst>
                    <a:ext uri="{FF2B5EF4-FFF2-40B4-BE49-F238E27FC236}">
                      <a16:creationId xmlns:a16="http://schemas.microsoft.com/office/drawing/2014/main" id="{71B3C4CD-012E-4C8A-A326-18C6BCD466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33">
                  <a:extLst>
                    <a:ext uri="{FF2B5EF4-FFF2-40B4-BE49-F238E27FC236}">
                      <a16:creationId xmlns:a16="http://schemas.microsoft.com/office/drawing/2014/main" id="{62FC4D75-C0B0-410E-9064-A2F952F474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34">
                  <a:extLst>
                    <a:ext uri="{FF2B5EF4-FFF2-40B4-BE49-F238E27FC236}">
                      <a16:creationId xmlns:a16="http://schemas.microsoft.com/office/drawing/2014/main" id="{705CA44B-2B46-4AD4-97A9-BCCE9C891F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35">
                  <a:extLst>
                    <a:ext uri="{FF2B5EF4-FFF2-40B4-BE49-F238E27FC236}">
                      <a16:creationId xmlns:a16="http://schemas.microsoft.com/office/drawing/2014/main" id="{3BE45A9B-1855-44F7-B972-D96F1A53D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36">
                  <a:extLst>
                    <a:ext uri="{FF2B5EF4-FFF2-40B4-BE49-F238E27FC236}">
                      <a16:creationId xmlns:a16="http://schemas.microsoft.com/office/drawing/2014/main" id="{029C0F3F-E10D-4310-B86B-14E94D3E57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37">
                  <a:extLst>
                    <a:ext uri="{FF2B5EF4-FFF2-40B4-BE49-F238E27FC236}">
                      <a16:creationId xmlns:a16="http://schemas.microsoft.com/office/drawing/2014/main" id="{6E58EF4F-921D-41D6-9C45-D488328740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38">
                  <a:extLst>
                    <a:ext uri="{FF2B5EF4-FFF2-40B4-BE49-F238E27FC236}">
                      <a16:creationId xmlns:a16="http://schemas.microsoft.com/office/drawing/2014/main" id="{4A42B36C-65E7-4504-842D-FA6DE30C24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" name="Line 39">
                  <a:extLst>
                    <a:ext uri="{FF2B5EF4-FFF2-40B4-BE49-F238E27FC236}">
                      <a16:creationId xmlns:a16="http://schemas.microsoft.com/office/drawing/2014/main" id="{3F0EB923-DC0B-4F56-9B70-A7BB9A7B47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40">
                  <a:extLst>
                    <a:ext uri="{FF2B5EF4-FFF2-40B4-BE49-F238E27FC236}">
                      <a16:creationId xmlns:a16="http://schemas.microsoft.com/office/drawing/2014/main" id="{1B4D6760-B982-456B-B5DC-63BB9E2916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41">
                  <a:extLst>
                    <a:ext uri="{FF2B5EF4-FFF2-40B4-BE49-F238E27FC236}">
                      <a16:creationId xmlns:a16="http://schemas.microsoft.com/office/drawing/2014/main" id="{E6E27AF8-005A-4597-895B-23648543A5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42">
                  <a:extLst>
                    <a:ext uri="{FF2B5EF4-FFF2-40B4-BE49-F238E27FC236}">
                      <a16:creationId xmlns:a16="http://schemas.microsoft.com/office/drawing/2014/main" id="{74781CEE-613C-4284-AB67-A0E2689DAF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43">
                  <a:extLst>
                    <a:ext uri="{FF2B5EF4-FFF2-40B4-BE49-F238E27FC236}">
                      <a16:creationId xmlns:a16="http://schemas.microsoft.com/office/drawing/2014/main" id="{E832B312-1836-4525-BBFC-B7C87780CD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44">
                  <a:extLst>
                    <a:ext uri="{FF2B5EF4-FFF2-40B4-BE49-F238E27FC236}">
                      <a16:creationId xmlns:a16="http://schemas.microsoft.com/office/drawing/2014/main" id="{ACA35D61-6B8F-413D-83D2-D3B13A2BF0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45">
                  <a:extLst>
                    <a:ext uri="{FF2B5EF4-FFF2-40B4-BE49-F238E27FC236}">
                      <a16:creationId xmlns:a16="http://schemas.microsoft.com/office/drawing/2014/main" id="{5818012B-BFB6-4D25-9C2C-CECABB4813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46">
                  <a:extLst>
                    <a:ext uri="{FF2B5EF4-FFF2-40B4-BE49-F238E27FC236}">
                      <a16:creationId xmlns:a16="http://schemas.microsoft.com/office/drawing/2014/main" id="{241F5976-DA38-4936-8A72-557FDD36B4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47">
                  <a:extLst>
                    <a:ext uri="{FF2B5EF4-FFF2-40B4-BE49-F238E27FC236}">
                      <a16:creationId xmlns:a16="http://schemas.microsoft.com/office/drawing/2014/main" id="{AF39F42E-6FD4-4D71-B6AE-FEA4394107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48">
                  <a:extLst>
                    <a:ext uri="{FF2B5EF4-FFF2-40B4-BE49-F238E27FC236}">
                      <a16:creationId xmlns:a16="http://schemas.microsoft.com/office/drawing/2014/main" id="{3B1E9E5A-EA0B-4225-A447-C78AAFE58C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49">
                  <a:extLst>
                    <a:ext uri="{FF2B5EF4-FFF2-40B4-BE49-F238E27FC236}">
                      <a16:creationId xmlns:a16="http://schemas.microsoft.com/office/drawing/2014/main" id="{B5C0962E-D7E9-4642-BF7F-573F60D7C0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50">
                  <a:extLst>
                    <a:ext uri="{FF2B5EF4-FFF2-40B4-BE49-F238E27FC236}">
                      <a16:creationId xmlns:a16="http://schemas.microsoft.com/office/drawing/2014/main" id="{9134AA19-C074-454A-82DB-1B2CBBF653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51">
                  <a:extLst>
                    <a:ext uri="{FF2B5EF4-FFF2-40B4-BE49-F238E27FC236}">
                      <a16:creationId xmlns:a16="http://schemas.microsoft.com/office/drawing/2014/main" id="{1E4152C7-B177-4F42-8C59-3EDBD6572E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52">
                  <a:extLst>
                    <a:ext uri="{FF2B5EF4-FFF2-40B4-BE49-F238E27FC236}">
                      <a16:creationId xmlns:a16="http://schemas.microsoft.com/office/drawing/2014/main" id="{D8E2B1D2-A5C8-42A8-9532-88C7CF6F8F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53">
                  <a:extLst>
                    <a:ext uri="{FF2B5EF4-FFF2-40B4-BE49-F238E27FC236}">
                      <a16:creationId xmlns:a16="http://schemas.microsoft.com/office/drawing/2014/main" id="{E7B70DD9-3207-4AED-82F2-76970CDCE6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54">
                  <a:extLst>
                    <a:ext uri="{FF2B5EF4-FFF2-40B4-BE49-F238E27FC236}">
                      <a16:creationId xmlns:a16="http://schemas.microsoft.com/office/drawing/2014/main" id="{5E8C67B8-9350-4650-A591-27D16EE38C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55">
                  <a:extLst>
                    <a:ext uri="{FF2B5EF4-FFF2-40B4-BE49-F238E27FC236}">
                      <a16:creationId xmlns:a16="http://schemas.microsoft.com/office/drawing/2014/main" id="{2155B9C1-AD0E-47C6-9261-5F039E5C1C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56">
                  <a:extLst>
                    <a:ext uri="{FF2B5EF4-FFF2-40B4-BE49-F238E27FC236}">
                      <a16:creationId xmlns:a16="http://schemas.microsoft.com/office/drawing/2014/main" id="{7796EFC8-0668-47F6-9BBF-4DD0E792B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D60DE8FE-C1A2-4F19-8599-6B43155AE5D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1034" name="Group 58">
              <a:extLst>
                <a:ext uri="{FF2B5EF4-FFF2-40B4-BE49-F238E27FC236}">
                  <a16:creationId xmlns:a16="http://schemas.microsoft.com/office/drawing/2014/main" id="{7AF3104A-610C-4E8F-88B9-D5E814FDD0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3984"/>
              <a:ext cx="1920" cy="288"/>
              <a:chOff x="2064" y="3984"/>
              <a:chExt cx="1920" cy="288"/>
            </a:xfrm>
          </p:grpSpPr>
          <p:sp>
            <p:nvSpPr>
              <p:cNvPr id="1052" name="Rectangle 59" descr="60%">
                <a:extLst>
                  <a:ext uri="{FF2B5EF4-FFF2-40B4-BE49-F238E27FC236}">
                    <a16:creationId xmlns:a16="http://schemas.microsoft.com/office/drawing/2014/main" id="{736C8AD0-EFF9-42F2-99AB-4C565E8D467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2112" y="4032"/>
                <a:ext cx="1824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53" name="Line 60">
                <a:extLst>
                  <a:ext uri="{FF2B5EF4-FFF2-40B4-BE49-F238E27FC236}">
                    <a16:creationId xmlns:a16="http://schemas.microsoft.com/office/drawing/2014/main" id="{C7F01C13-D5B9-40DD-A722-5BB9644CEB9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064" y="4032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61">
                <a:extLst>
                  <a:ext uri="{FF2B5EF4-FFF2-40B4-BE49-F238E27FC236}">
                    <a16:creationId xmlns:a16="http://schemas.microsoft.com/office/drawing/2014/main" id="{448CD794-C64C-4164-BA1A-4D44FFE9DC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064" y="422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62">
                <a:extLst>
                  <a:ext uri="{FF2B5EF4-FFF2-40B4-BE49-F238E27FC236}">
                    <a16:creationId xmlns:a16="http://schemas.microsoft.com/office/drawing/2014/main" id="{82998295-EDD2-4532-9E13-FF073068D5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112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63">
                <a:extLst>
                  <a:ext uri="{FF2B5EF4-FFF2-40B4-BE49-F238E27FC236}">
                    <a16:creationId xmlns:a16="http://schemas.microsoft.com/office/drawing/2014/main" id="{E700E31F-C34A-4788-9A63-FA62806FC7F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93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5" name="Group 64">
              <a:extLst>
                <a:ext uri="{FF2B5EF4-FFF2-40B4-BE49-F238E27FC236}">
                  <a16:creationId xmlns:a16="http://schemas.microsoft.com/office/drawing/2014/main" id="{5CFBC598-607A-4F33-BFB6-BE3B684061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3984"/>
              <a:ext cx="912" cy="288"/>
              <a:chOff x="4512" y="3984"/>
              <a:chExt cx="912" cy="288"/>
            </a:xfrm>
          </p:grpSpPr>
          <p:sp>
            <p:nvSpPr>
              <p:cNvPr id="1047" name="Rectangle 65" descr="60%">
                <a:extLst>
                  <a:ext uri="{FF2B5EF4-FFF2-40B4-BE49-F238E27FC236}">
                    <a16:creationId xmlns:a16="http://schemas.microsoft.com/office/drawing/2014/main" id="{8FA9DCB1-8232-4A27-B3C7-35EDA52B43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4560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48" name="Line 66">
                <a:extLst>
                  <a:ext uri="{FF2B5EF4-FFF2-40B4-BE49-F238E27FC236}">
                    <a16:creationId xmlns:a16="http://schemas.microsoft.com/office/drawing/2014/main" id="{9CF696A1-00A8-4E4C-996F-AD57B4E151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67">
                <a:extLst>
                  <a:ext uri="{FF2B5EF4-FFF2-40B4-BE49-F238E27FC236}">
                    <a16:creationId xmlns:a16="http://schemas.microsoft.com/office/drawing/2014/main" id="{DA223EC8-998E-4B1D-912D-3349455B08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68">
                <a:extLst>
                  <a:ext uri="{FF2B5EF4-FFF2-40B4-BE49-F238E27FC236}">
                    <a16:creationId xmlns:a16="http://schemas.microsoft.com/office/drawing/2014/main" id="{42D713B8-C9C6-4FF8-BC1F-827335A7C3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60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69">
                <a:extLst>
                  <a:ext uri="{FF2B5EF4-FFF2-40B4-BE49-F238E27FC236}">
                    <a16:creationId xmlns:a16="http://schemas.microsoft.com/office/drawing/2014/main" id="{9989BCF1-4E27-4B0E-844E-8D64FA9313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537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6" name="Group 70">
              <a:extLst>
                <a:ext uri="{FF2B5EF4-FFF2-40B4-BE49-F238E27FC236}">
                  <a16:creationId xmlns:a16="http://schemas.microsoft.com/office/drawing/2014/main" id="{0275C050-59FD-4398-BFDF-2D41573FD0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3984"/>
              <a:ext cx="912" cy="288"/>
              <a:chOff x="624" y="3984"/>
              <a:chExt cx="912" cy="288"/>
            </a:xfrm>
          </p:grpSpPr>
          <p:sp>
            <p:nvSpPr>
              <p:cNvPr id="1042" name="Rectangle 71" descr="60%">
                <a:extLst>
                  <a:ext uri="{FF2B5EF4-FFF2-40B4-BE49-F238E27FC236}">
                    <a16:creationId xmlns:a16="http://schemas.microsoft.com/office/drawing/2014/main" id="{51999FF3-CCB7-4801-A080-7AE4F095F46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672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43" name="Line 72">
                <a:extLst>
                  <a:ext uri="{FF2B5EF4-FFF2-40B4-BE49-F238E27FC236}">
                    <a16:creationId xmlns:a16="http://schemas.microsoft.com/office/drawing/2014/main" id="{946CD48C-2791-4222-AFF8-DD2AFB23E3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624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73">
                <a:extLst>
                  <a:ext uri="{FF2B5EF4-FFF2-40B4-BE49-F238E27FC236}">
                    <a16:creationId xmlns:a16="http://schemas.microsoft.com/office/drawing/2014/main" id="{DDFB5DDE-05FF-4413-AA40-20A934F4F6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624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74">
                <a:extLst>
                  <a:ext uri="{FF2B5EF4-FFF2-40B4-BE49-F238E27FC236}">
                    <a16:creationId xmlns:a16="http://schemas.microsoft.com/office/drawing/2014/main" id="{01399F59-3FA9-4729-9C3A-2D54823566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672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75">
                <a:extLst>
                  <a:ext uri="{FF2B5EF4-FFF2-40B4-BE49-F238E27FC236}">
                    <a16:creationId xmlns:a16="http://schemas.microsoft.com/office/drawing/2014/main" id="{6ED45D7D-F44E-4758-A5F8-7BF0ACF030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1488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7" name="Line 76">
              <a:extLst>
                <a:ext uri="{FF2B5EF4-FFF2-40B4-BE49-F238E27FC236}">
                  <a16:creationId xmlns:a16="http://schemas.microsoft.com/office/drawing/2014/main" id="{BFB4FF87-29F9-4548-A51C-C43914B8CFB8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8" name="Group 77">
              <a:extLst>
                <a:ext uri="{FF2B5EF4-FFF2-40B4-BE49-F238E27FC236}">
                  <a16:creationId xmlns:a16="http://schemas.microsoft.com/office/drawing/2014/main" id="{653C181E-9E9E-4859-AFAE-70E2D4870A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9" name="Line 78">
                <a:extLst>
                  <a:ext uri="{FF2B5EF4-FFF2-40B4-BE49-F238E27FC236}">
                    <a16:creationId xmlns:a16="http://schemas.microsoft.com/office/drawing/2014/main" id="{45BBFF0D-7937-4526-B954-E19694192DE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79">
                <a:extLst>
                  <a:ext uri="{FF2B5EF4-FFF2-40B4-BE49-F238E27FC236}">
                    <a16:creationId xmlns:a16="http://schemas.microsoft.com/office/drawing/2014/main" id="{81177C6E-2BDA-4ED9-951C-EF2EE160E43B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80">
                <a:extLst>
                  <a:ext uri="{FF2B5EF4-FFF2-40B4-BE49-F238E27FC236}">
                    <a16:creationId xmlns:a16="http://schemas.microsoft.com/office/drawing/2014/main" id="{3E59B18A-E3CC-4ABE-8F71-95D78CB52A0A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T0" fmla="*/ 117 w 43195"/>
                  <a:gd name="T1" fmla="*/ 0 h 43200"/>
                  <a:gd name="T2" fmla="*/ 0 w 43195"/>
                  <a:gd name="T3" fmla="*/ 122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81">
            <a:extLst>
              <a:ext uri="{FF2B5EF4-FFF2-40B4-BE49-F238E27FC236}">
                <a16:creationId xmlns:a16="http://schemas.microsoft.com/office/drawing/2014/main" id="{07BAF591-8245-4CD9-AED2-DA8108DF8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9071415-204C-4E24-8487-CE94C519B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4947" name="Rectangle 83">
            <a:extLst>
              <a:ext uri="{FF2B5EF4-FFF2-40B4-BE49-F238E27FC236}">
                <a16:creationId xmlns:a16="http://schemas.microsoft.com/office/drawing/2014/main" id="{110126B4-BDAE-4443-B218-261277F294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4948" name="Rectangle 84">
            <a:extLst>
              <a:ext uri="{FF2B5EF4-FFF2-40B4-BE49-F238E27FC236}">
                <a16:creationId xmlns:a16="http://schemas.microsoft.com/office/drawing/2014/main" id="{970E5CCB-67C2-48A9-909E-86E9BFEEB0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4949" name="Rectangle 85">
            <a:extLst>
              <a:ext uri="{FF2B5EF4-FFF2-40B4-BE49-F238E27FC236}">
                <a16:creationId xmlns:a16="http://schemas.microsoft.com/office/drawing/2014/main" id="{31D1A0E2-069F-49D5-B2EF-3960FCEC53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r>
              <a:rPr lang="en-US" altLang="en-US"/>
              <a:t>Page </a:t>
            </a:r>
            <a:fld id="{4B7B0E04-B684-4BC0-BFCA-24087EE335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whMAIGNq7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BB7709B-1E95-4263-9AEB-81551FFCDF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5000" y="1827213"/>
            <a:ext cx="7967663" cy="701675"/>
          </a:xfrm>
        </p:spPr>
        <p:txBody>
          <a:bodyPr/>
          <a:lstStyle/>
          <a:p>
            <a:r>
              <a:rPr lang="en-US" altLang="en-US" sz="4000"/>
              <a:t>Newton’s 1</a:t>
            </a:r>
            <a:r>
              <a:rPr lang="en-US" altLang="en-US" sz="4000" baseline="30000"/>
              <a:t>st</a:t>
            </a:r>
            <a:r>
              <a:rPr lang="en-US" altLang="en-US" sz="4000"/>
              <a:t> Law of Motion, Weight &amp; Applying Newton’s 2</a:t>
            </a:r>
            <a:r>
              <a:rPr lang="en-US" altLang="en-US" sz="4000" baseline="30000"/>
              <a:t>nd</a:t>
            </a:r>
            <a:r>
              <a:rPr lang="en-US" altLang="en-US" sz="4000"/>
              <a:t> Law</a:t>
            </a:r>
          </a:p>
        </p:txBody>
      </p:sp>
      <p:sp>
        <p:nvSpPr>
          <p:cNvPr id="3075" name="Text Box 57">
            <a:extLst>
              <a:ext uri="{FF2B5EF4-FFF2-40B4-BE49-F238E27FC236}">
                <a16:creationId xmlns:a16="http://schemas.microsoft.com/office/drawing/2014/main" id="{77571D08-4519-46E6-8F76-FDFBBEE1B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6108700"/>
            <a:ext cx="200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Verdana" panose="020B0604030504040204" pitchFamily="34" charset="0"/>
              </a:rPr>
              <a:t>Chapter 6.2</a:t>
            </a:r>
          </a:p>
        </p:txBody>
      </p:sp>
      <p:pic>
        <p:nvPicPr>
          <p:cNvPr id="3076" name="Picture 66">
            <a:extLst>
              <a:ext uri="{FF2B5EF4-FFF2-40B4-BE49-F238E27FC236}">
                <a16:creationId xmlns:a16="http://schemas.microsoft.com/office/drawing/2014/main" id="{0D194F9F-C6CD-4507-A8B1-B9882BFFF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2724150"/>
            <a:ext cx="3368675" cy="336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7" name="Oval 67">
            <a:extLst>
              <a:ext uri="{FF2B5EF4-FFF2-40B4-BE49-F238E27FC236}">
                <a16:creationId xmlns:a16="http://schemas.microsoft.com/office/drawing/2014/main" id="{7CD4600F-2D1E-460A-92B3-EF984CD2C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538" y="3511550"/>
            <a:ext cx="2090737" cy="2060575"/>
          </a:xfrm>
          <a:prstGeom prst="ellipse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Line 68">
            <a:extLst>
              <a:ext uri="{FF2B5EF4-FFF2-40B4-BE49-F238E27FC236}">
                <a16:creationId xmlns:a16="http://schemas.microsoft.com/office/drawing/2014/main" id="{9CB1885F-F210-4731-9B41-6842899CD1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3538" y="3700463"/>
            <a:ext cx="1262062" cy="4508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9" name="Text Box 69">
            <a:extLst>
              <a:ext uri="{FF2B5EF4-FFF2-40B4-BE49-F238E27FC236}">
                <a16:creationId xmlns:a16="http://schemas.microsoft.com/office/drawing/2014/main" id="{91EB36CE-AEDC-4045-AF16-A4D73588C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13" y="3443288"/>
            <a:ext cx="1027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1"/>
              <a:t>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3FAC72CC-33F4-4AFD-A5DC-E2FADF7F9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Determining Weight</a:t>
            </a:r>
          </a:p>
        </p:txBody>
      </p:sp>
      <p:sp>
        <p:nvSpPr>
          <p:cNvPr id="174083" name="Rectangle 1027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37969FC-08B0-4E97-A1EA-45F1F6302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904163" cy="4114800"/>
          </a:xfrm>
        </p:spPr>
        <p:txBody>
          <a:bodyPr/>
          <a:lstStyle/>
          <a:p>
            <a:r>
              <a:rPr lang="en-US" altLang="en-US"/>
              <a:t>If the mass of an object is known, its weight can be determined using Newton’s 2</a:t>
            </a:r>
            <a:r>
              <a:rPr lang="en-US" altLang="en-US" baseline="30000"/>
              <a:t>nd</a:t>
            </a:r>
            <a:r>
              <a:rPr lang="en-US" altLang="en-US"/>
              <a:t> Law of Motion.</a:t>
            </a:r>
          </a:p>
          <a:p>
            <a:pPr lvl="1">
              <a:buFontTx/>
              <a:buChar char="o"/>
            </a:pPr>
            <a:r>
              <a:rPr lang="en-US" altLang="en-US"/>
              <a:t>F</a:t>
            </a:r>
            <a:r>
              <a:rPr lang="en-US" altLang="en-US" baseline="-25000"/>
              <a:t>g</a:t>
            </a:r>
            <a:r>
              <a:rPr lang="en-US" altLang="en-US"/>
              <a:t> = mg</a:t>
            </a:r>
          </a:p>
          <a:p>
            <a:pPr lvl="1">
              <a:buFontTx/>
              <a:buNone/>
            </a:pPr>
            <a:r>
              <a:rPr lang="en-US" altLang="en-US"/>
              <a:t>Where:</a:t>
            </a:r>
          </a:p>
          <a:p>
            <a:pPr lvl="2"/>
            <a:r>
              <a:rPr lang="en-US" altLang="en-US"/>
              <a:t>m = mass</a:t>
            </a:r>
          </a:p>
          <a:p>
            <a:pPr lvl="2"/>
            <a:r>
              <a:rPr lang="en-US" altLang="en-US"/>
              <a:t>g = acceleration due to gravity (g = 9.81 m/s</a:t>
            </a:r>
            <a:r>
              <a:rPr lang="en-US" altLang="en-US" baseline="30000"/>
              <a:t>2</a:t>
            </a:r>
            <a:r>
              <a:rPr lang="en-US" altLang="en-US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30BDC33-701C-4BB5-922A-DF37B24FD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Weight vs. Mass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3059" name="Rectangle 3" descr="Rectangle: Click to edit Master text styles&#10;Second level&#10;Third level&#10;Fourth level&#10;Fifth level">
                <a:extLst>
                  <a:ext uri="{FF2B5EF4-FFF2-40B4-BE49-F238E27FC236}">
                    <a16:creationId xmlns:a16="http://schemas.microsoft.com/office/drawing/2014/main" id="{AA329257-F41F-455A-9F75-5A014D78179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78164" y="1660237"/>
                <a:ext cx="7772400" cy="4114800"/>
              </a:xfrm>
            </p:spPr>
            <p:txBody>
              <a:bodyPr/>
              <a:lstStyle/>
              <a:p>
                <a:pPr marL="609600" indent="-609600">
                  <a:lnSpc>
                    <a:spcPct val="90000"/>
                  </a:lnSpc>
                </a:pPr>
                <a:r>
                  <a:rPr lang="en-US" altLang="en-US" sz="2400" dirty="0"/>
                  <a:t>On Earth:</a:t>
                </a:r>
              </a:p>
              <a:p>
                <a:pPr marL="990600" lvl="1" indent="-533400">
                  <a:lnSpc>
                    <a:spcPct val="90000"/>
                  </a:lnSpc>
                </a:pPr>
                <a:r>
                  <a:rPr lang="en-US" altLang="en-US" sz="2000" dirty="0"/>
                  <a:t>Mass = 5.0 kg </a:t>
                </a:r>
              </a:p>
              <a:p>
                <a:pPr marL="990600" lvl="1" indent="-533400">
                  <a:lnSpc>
                    <a:spcPct val="90000"/>
                  </a:lnSpc>
                </a:pPr>
                <a:r>
                  <a:rPr lang="en-US" altLang="en-US" sz="2000" dirty="0"/>
                  <a:t>Weight (F</a:t>
                </a:r>
                <a:r>
                  <a:rPr lang="en-US" altLang="en-US" sz="2000" baseline="-25000" dirty="0"/>
                  <a:t>g</a:t>
                </a:r>
                <a:r>
                  <a:rPr lang="en-US" altLang="en-US" sz="2000" dirty="0"/>
                  <a:t>)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=(5.0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)(9.81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)=49 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altLang="en-US" sz="2000" dirty="0"/>
              </a:p>
              <a:p>
                <a:pPr marL="609600" indent="-609600">
                  <a:lnSpc>
                    <a:spcPct val="90000"/>
                  </a:lnSpc>
                </a:pPr>
                <a:r>
                  <a:rPr lang="en-US" altLang="en-US" sz="2400" dirty="0"/>
                  <a:t>On the Moon: </a:t>
                </a:r>
                <a:r>
                  <a:rPr lang="en-US" altLang="en-US" sz="2000" dirty="0">
                    <a:solidFill>
                      <a:schemeClr val="hlink"/>
                    </a:solidFill>
                  </a:rPr>
                  <a:t>(g</a:t>
                </a:r>
                <a:r>
                  <a:rPr lang="en-US" altLang="en-US" sz="2000" baseline="-25000" dirty="0">
                    <a:solidFill>
                      <a:schemeClr val="hlink"/>
                    </a:solidFill>
                  </a:rPr>
                  <a:t>m</a:t>
                </a:r>
                <a:r>
                  <a:rPr lang="en-US" altLang="en-US" sz="2000" dirty="0">
                    <a:solidFill>
                      <a:schemeClr val="hlink"/>
                    </a:solidFill>
                  </a:rPr>
                  <a:t> = 1.62 m/s</a:t>
                </a:r>
                <a:r>
                  <a:rPr lang="en-US" altLang="en-US" sz="2000" baseline="30000" dirty="0">
                    <a:solidFill>
                      <a:schemeClr val="hlink"/>
                    </a:solidFill>
                  </a:rPr>
                  <a:t>2</a:t>
                </a:r>
                <a:r>
                  <a:rPr lang="en-US" altLang="en-US" sz="2000" dirty="0">
                    <a:solidFill>
                      <a:schemeClr val="hlink"/>
                    </a:solidFill>
                  </a:rPr>
                  <a:t>)</a:t>
                </a:r>
                <a:endParaRPr lang="en-US" altLang="en-US" sz="2000" dirty="0"/>
              </a:p>
              <a:p>
                <a:pPr marL="990600" lvl="1" indent="-533400">
                  <a:lnSpc>
                    <a:spcPct val="90000"/>
                  </a:lnSpc>
                </a:pPr>
                <a:r>
                  <a:rPr lang="en-US" altLang="en-US" sz="2000" dirty="0"/>
                  <a:t>Mass = 5.0 kg</a:t>
                </a:r>
              </a:p>
              <a:p>
                <a:pPr marL="990600" lvl="1" indent="-533400">
                  <a:lnSpc>
                    <a:spcPct val="90000"/>
                  </a:lnSpc>
                </a:pPr>
                <a:r>
                  <a:rPr lang="en-US" altLang="en-US" sz="2000" dirty="0"/>
                  <a:t>Weight (F</a:t>
                </a:r>
                <a:r>
                  <a:rPr lang="en-US" altLang="en-US" sz="2000" baseline="-25000" dirty="0"/>
                  <a:t>g</a:t>
                </a:r>
                <a:r>
                  <a:rPr lang="en-US" altLang="en-US" sz="2000" dirty="0"/>
                  <a:t>)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=(5.0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)(1.62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)=8.1 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en-US" sz="2400" dirty="0"/>
              </a:p>
              <a:p>
                <a:pPr marL="590550" indent="-533400">
                  <a:lnSpc>
                    <a:spcPct val="90000"/>
                  </a:lnSpc>
                </a:pPr>
                <a:r>
                  <a:rPr lang="en-US" altLang="en-US" sz="2800" dirty="0"/>
                  <a:t>Why is the weight on the moon so much less?</a:t>
                </a:r>
              </a:p>
              <a:p>
                <a:pPr marL="990600" lvl="1" indent="-533400">
                  <a:lnSpc>
                    <a:spcPct val="90000"/>
                  </a:lnSpc>
                </a:pPr>
                <a:r>
                  <a:rPr lang="en-US" altLang="en-US" sz="2000" dirty="0"/>
                  <a:t>Because the gravitational force of attraction on the moon is 1/6</a:t>
                </a:r>
                <a:r>
                  <a:rPr lang="en-US" altLang="en-US" sz="2000" baseline="30000" dirty="0"/>
                  <a:t>th</a:t>
                </a:r>
                <a:r>
                  <a:rPr lang="en-US" altLang="en-US" sz="2000" dirty="0"/>
                  <a:t> that on Earth.</a:t>
                </a:r>
              </a:p>
              <a:p>
                <a:pPr marL="609600" indent="-609600">
                  <a:lnSpc>
                    <a:spcPct val="90000"/>
                  </a:lnSpc>
                </a:pPr>
                <a:r>
                  <a:rPr lang="en-US" altLang="en-US" sz="2400" b="1" dirty="0">
                    <a:solidFill>
                      <a:schemeClr val="tx2"/>
                    </a:solidFill>
                  </a:rPr>
                  <a:t>Note: The mass is the same on both the Earth and the Moon.</a:t>
                </a:r>
              </a:p>
            </p:txBody>
          </p:sp>
        </mc:Choice>
        <mc:Fallback xmlns="">
          <p:sp>
            <p:nvSpPr>
              <p:cNvPr id="173059" name="Rectangle 3" descr="Rectangle: Click to edit Master text styles&#10;Second level&#10;Third level&#10;Fourth level&#10;Fifth level">
                <a:extLst>
                  <a:ext uri="{FF2B5EF4-FFF2-40B4-BE49-F238E27FC236}">
                    <a16:creationId xmlns:a16="http://schemas.microsoft.com/office/drawing/2014/main" id="{AA329257-F41F-455A-9F75-5A014D7817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78164" y="1660237"/>
                <a:ext cx="7772400" cy="4114800"/>
              </a:xfrm>
              <a:blipFill>
                <a:blip r:embed="rId2"/>
                <a:stretch>
                  <a:fillRect l="-1020" t="-2074" r="-2196"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CEEE9EC-731B-47D9-8ADC-2F18ECE4A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Weight vs. Mass</a:t>
            </a:r>
          </a:p>
        </p:txBody>
      </p:sp>
      <p:sp>
        <p:nvSpPr>
          <p:cNvPr id="203782" name="Line 6">
            <a:extLst>
              <a:ext uri="{FF2B5EF4-FFF2-40B4-BE49-F238E27FC236}">
                <a16:creationId xmlns:a16="http://schemas.microsoft.com/office/drawing/2014/main" id="{B38B77E1-6829-4C57-A876-CE548905A5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7213" y="2141538"/>
            <a:ext cx="4179887" cy="333851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03790" name="Group 14">
            <a:extLst>
              <a:ext uri="{FF2B5EF4-FFF2-40B4-BE49-F238E27FC236}">
                <a16:creationId xmlns:a16="http://schemas.microsoft.com/office/drawing/2014/main" id="{6BAA18F3-E7D6-42EB-B154-F1E7856F9447}"/>
              </a:ext>
            </a:extLst>
          </p:cNvPr>
          <p:cNvGrpSpPr>
            <a:grpSpLocks/>
          </p:cNvGrpSpPr>
          <p:nvPr/>
        </p:nvGrpSpPr>
        <p:grpSpPr bwMode="auto">
          <a:xfrm>
            <a:off x="1260475" y="1843088"/>
            <a:ext cx="6680200" cy="4171950"/>
            <a:chOff x="794" y="1161"/>
            <a:chExt cx="4208" cy="2628"/>
          </a:xfrm>
        </p:grpSpPr>
        <p:sp>
          <p:nvSpPr>
            <p:cNvPr id="14347" name="Line 4">
              <a:extLst>
                <a:ext uri="{FF2B5EF4-FFF2-40B4-BE49-F238E27FC236}">
                  <a16:creationId xmlns:a16="http://schemas.microsoft.com/office/drawing/2014/main" id="{4B17B617-9D63-4292-81C1-CD9046842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161"/>
              <a:ext cx="0" cy="22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8" name="Line 5">
              <a:extLst>
                <a:ext uri="{FF2B5EF4-FFF2-40B4-BE49-F238E27FC236}">
                  <a16:creationId xmlns:a16="http://schemas.microsoft.com/office/drawing/2014/main" id="{F113239D-3AF8-4BB1-A597-23A613315CB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5400000">
              <a:off x="3073" y="1529"/>
              <a:ext cx="0" cy="38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9" name="Text Box 7">
              <a:extLst>
                <a:ext uri="{FF2B5EF4-FFF2-40B4-BE49-F238E27FC236}">
                  <a16:creationId xmlns:a16="http://schemas.microsoft.com/office/drawing/2014/main" id="{2D677393-DFE6-4DA9-9127-CEA11EAA2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4" y="3558"/>
              <a:ext cx="8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b="1"/>
                <a:t>Mass (kg)</a:t>
              </a:r>
            </a:p>
          </p:txBody>
        </p:sp>
        <p:sp>
          <p:nvSpPr>
            <p:cNvPr id="14350" name="Text Box 8">
              <a:extLst>
                <a:ext uri="{FF2B5EF4-FFF2-40B4-BE49-F238E27FC236}">
                  <a16:creationId xmlns:a16="http://schemas.microsoft.com/office/drawing/2014/main" id="{DFDDF46D-1784-498E-88D9-EB3565860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449" y="2375"/>
              <a:ext cx="9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b="1"/>
                <a:t>Weight (N)</a:t>
              </a:r>
            </a:p>
          </p:txBody>
        </p:sp>
      </p:grpSp>
      <p:sp>
        <p:nvSpPr>
          <p:cNvPr id="203785" name="Text Box 9">
            <a:extLst>
              <a:ext uri="{FF2B5EF4-FFF2-40B4-BE49-F238E27FC236}">
                <a16:creationId xmlns:a16="http://schemas.microsoft.com/office/drawing/2014/main" id="{26ADED24-03BE-4248-ADE7-67A9AB257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588" y="1887538"/>
            <a:ext cx="2409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As mass increases, so does the weight</a:t>
            </a:r>
          </a:p>
        </p:txBody>
      </p:sp>
      <p:grpSp>
        <p:nvGrpSpPr>
          <p:cNvPr id="203792" name="Group 16">
            <a:extLst>
              <a:ext uri="{FF2B5EF4-FFF2-40B4-BE49-F238E27FC236}">
                <a16:creationId xmlns:a16="http://schemas.microsoft.com/office/drawing/2014/main" id="{A50B15AB-0BF7-4545-8E19-B44584EF869B}"/>
              </a:ext>
            </a:extLst>
          </p:cNvPr>
          <p:cNvGrpSpPr>
            <a:grpSpLocks/>
          </p:cNvGrpSpPr>
          <p:nvPr/>
        </p:nvGrpSpPr>
        <p:grpSpPr bwMode="auto">
          <a:xfrm>
            <a:off x="5588000" y="2579688"/>
            <a:ext cx="2092325" cy="400050"/>
            <a:chOff x="3520" y="1625"/>
            <a:chExt cx="1318" cy="252"/>
          </a:xfrm>
        </p:grpSpPr>
        <p:sp>
          <p:nvSpPr>
            <p:cNvPr id="14345" name="Text Box 10">
              <a:extLst>
                <a:ext uri="{FF2B5EF4-FFF2-40B4-BE49-F238E27FC236}">
                  <a16:creationId xmlns:a16="http://schemas.microsoft.com/office/drawing/2014/main" id="{C66B211F-B127-46CE-9A3F-ED5D34EC5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6" y="1625"/>
              <a:ext cx="8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/>
                <a:t>Slope = ?</a:t>
              </a:r>
            </a:p>
          </p:txBody>
        </p:sp>
        <p:sp>
          <p:nvSpPr>
            <p:cNvPr id="14346" name="Freeform 11">
              <a:extLst>
                <a:ext uri="{FF2B5EF4-FFF2-40B4-BE49-F238E27FC236}">
                  <a16:creationId xmlns:a16="http://schemas.microsoft.com/office/drawing/2014/main" id="{E258242F-420F-49E5-AD51-85B781600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1638"/>
              <a:ext cx="503" cy="239"/>
            </a:xfrm>
            <a:custGeom>
              <a:avLst/>
              <a:gdLst>
                <a:gd name="T0" fmla="*/ 0 w 640"/>
                <a:gd name="T1" fmla="*/ 0 h 212"/>
                <a:gd name="T2" fmla="*/ 288 w 640"/>
                <a:gd name="T3" fmla="*/ 216 h 212"/>
                <a:gd name="T4" fmla="*/ 503 w 640"/>
                <a:gd name="T5" fmla="*/ 134 h 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0" h="212">
                  <a:moveTo>
                    <a:pt x="0" y="0"/>
                  </a:moveTo>
                  <a:cubicBezTo>
                    <a:pt x="129" y="86"/>
                    <a:pt x="259" y="172"/>
                    <a:pt x="366" y="192"/>
                  </a:cubicBezTo>
                  <a:cubicBezTo>
                    <a:pt x="473" y="212"/>
                    <a:pt x="617" y="122"/>
                    <a:pt x="640" y="119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miter lim="800000"/>
              <a:headEnd type="stealth" w="lg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3788" name="Text Box 12">
            <a:extLst>
              <a:ext uri="{FF2B5EF4-FFF2-40B4-BE49-F238E27FC236}">
                <a16:creationId xmlns:a16="http://schemas.microsoft.com/office/drawing/2014/main" id="{49AFEA7C-E047-40D1-B47E-6C0BE65CE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350" y="3160713"/>
            <a:ext cx="3352800" cy="1138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1"/>
              <a:t>Acceleration due to Gravity</a:t>
            </a:r>
          </a:p>
          <a:p>
            <a:pPr algn="ctr"/>
            <a:endParaRPr lang="en-US" altLang="en-US" b="1"/>
          </a:p>
          <a:p>
            <a:pPr algn="ctr"/>
            <a:r>
              <a:rPr lang="en-US" altLang="en-US" sz="3200" b="1"/>
              <a:t>g</a:t>
            </a:r>
          </a:p>
        </p:txBody>
      </p:sp>
      <p:sp>
        <p:nvSpPr>
          <p:cNvPr id="203791" name="Text Box 15">
            <a:extLst>
              <a:ext uri="{FF2B5EF4-FFF2-40B4-BE49-F238E27FC236}">
                <a16:creationId xmlns:a16="http://schemas.microsoft.com/office/drawing/2014/main" id="{0B3992B6-B321-491A-800A-0737F4872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0963" y="1606550"/>
            <a:ext cx="2409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1" u="sng"/>
              <a:t>What is the trend?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3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3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3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3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3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3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3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5" grpId="0"/>
      <p:bldP spid="203788" grpId="0" animBg="1"/>
      <p:bldP spid="2037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7F3D00A-8F00-416D-8AA4-F80EDCE17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Example 1: How will your weight change? </a:t>
            </a:r>
          </a:p>
        </p:txBody>
      </p:sp>
      <p:sp>
        <p:nvSpPr>
          <p:cNvPr id="17101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80215EB-B7ED-4462-81F4-2FEBC562B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 sz="2800"/>
              <a:t>You have a mass of 75 kg and are standing on a bathroom scale in an elevator.  The elevator accelerates from rest at a rate of 2.0 m/s</a:t>
            </a:r>
            <a:r>
              <a:rPr lang="en-US" altLang="en-US" sz="2800" baseline="30000"/>
              <a:t>2</a:t>
            </a:r>
            <a:r>
              <a:rPr lang="en-US" altLang="en-US" sz="2800"/>
              <a:t> for 2 s and then continues at constant speed.  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What is the scale reading during acceleration?  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How does this reading compare to that of the scale at rest?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How does this reading compare to that of the scale when the elevator is moving at constant v?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5BBB3D3-DA88-49B2-9598-C07241718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Diagram Problem</a:t>
            </a:r>
          </a:p>
        </p:txBody>
      </p:sp>
      <p:pic>
        <p:nvPicPr>
          <p:cNvPr id="179203" name="Picture 3" descr="woman_upset_on_weight_scale_lg_nwm">
            <a:extLst>
              <a:ext uri="{FF2B5EF4-FFF2-40B4-BE49-F238E27FC236}">
                <a16:creationId xmlns:a16="http://schemas.microsoft.com/office/drawing/2014/main" id="{C89BFE2D-1139-4F0E-B521-BC04268793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5" y="2662238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9229" name="Group 29">
            <a:extLst>
              <a:ext uri="{FF2B5EF4-FFF2-40B4-BE49-F238E27FC236}">
                <a16:creationId xmlns:a16="http://schemas.microsoft.com/office/drawing/2014/main" id="{A5BFBAAC-8746-475C-9963-70E92DADAAB5}"/>
              </a:ext>
            </a:extLst>
          </p:cNvPr>
          <p:cNvGrpSpPr>
            <a:grpSpLocks/>
          </p:cNvGrpSpPr>
          <p:nvPr/>
        </p:nvGrpSpPr>
        <p:grpSpPr bwMode="auto">
          <a:xfrm>
            <a:off x="2462213" y="1954213"/>
            <a:ext cx="1133475" cy="2822575"/>
            <a:chOff x="1272" y="1231"/>
            <a:chExt cx="714" cy="1778"/>
          </a:xfrm>
        </p:grpSpPr>
        <p:grpSp>
          <p:nvGrpSpPr>
            <p:cNvPr id="16413" name="Group 5">
              <a:extLst>
                <a:ext uri="{FF2B5EF4-FFF2-40B4-BE49-F238E27FC236}">
                  <a16:creationId xmlns:a16="http://schemas.microsoft.com/office/drawing/2014/main" id="{F56DA976-D4D1-44F5-AED2-CC21612E30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72" y="1344"/>
              <a:ext cx="56" cy="1537"/>
              <a:chOff x="1308" y="1344"/>
              <a:chExt cx="56" cy="1537"/>
            </a:xfrm>
          </p:grpSpPr>
          <p:sp>
            <p:nvSpPr>
              <p:cNvPr id="16416" name="Line 6">
                <a:extLst>
                  <a:ext uri="{FF2B5EF4-FFF2-40B4-BE49-F238E27FC236}">
                    <a16:creationId xmlns:a16="http://schemas.microsoft.com/office/drawing/2014/main" id="{9CC16D3C-AB87-4B78-8DB7-3FF08A9C9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35" y="1344"/>
                <a:ext cx="0" cy="96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7" name="Line 7">
                <a:extLst>
                  <a:ext uri="{FF2B5EF4-FFF2-40B4-BE49-F238E27FC236}">
                    <a16:creationId xmlns:a16="http://schemas.microsoft.com/office/drawing/2014/main" id="{AC657D60-6E21-4DB8-BA77-B455B00DD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5" y="2322"/>
                <a:ext cx="0" cy="559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8" name="Oval 8">
                <a:extLst>
                  <a:ext uri="{FF2B5EF4-FFF2-40B4-BE49-F238E27FC236}">
                    <a16:creationId xmlns:a16="http://schemas.microsoft.com/office/drawing/2014/main" id="{A69BD4F7-9BB0-43A4-ADEB-AA71ED34A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8" y="2280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6414" name="Text Box 10">
              <a:extLst>
                <a:ext uri="{FF2B5EF4-FFF2-40B4-BE49-F238E27FC236}">
                  <a16:creationId xmlns:a16="http://schemas.microsoft.com/office/drawing/2014/main" id="{5FDA636C-F77C-4AB0-A5E2-60019C38C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7" y="1231"/>
              <a:ext cx="4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hlink"/>
                  </a:solidFill>
                </a:rPr>
                <a:t>F</a:t>
              </a:r>
              <a:r>
                <a:rPr lang="en-US" altLang="en-US" sz="2000" baseline="-25000">
                  <a:solidFill>
                    <a:schemeClr val="hlink"/>
                  </a:solidFill>
                </a:rPr>
                <a:t>scale</a:t>
              </a:r>
              <a:endParaRPr lang="en-US" altLang="en-US" sz="2000" b="1">
                <a:solidFill>
                  <a:schemeClr val="hlink"/>
                </a:solidFill>
              </a:endParaRPr>
            </a:p>
          </p:txBody>
        </p:sp>
        <p:sp>
          <p:nvSpPr>
            <p:cNvPr id="16415" name="Text Box 11">
              <a:extLst>
                <a:ext uri="{FF2B5EF4-FFF2-40B4-BE49-F238E27FC236}">
                  <a16:creationId xmlns:a16="http://schemas.microsoft.com/office/drawing/2014/main" id="{7ACAEC02-184E-4C11-ADDC-2EBB54A79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" y="2759"/>
              <a:ext cx="5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hlink"/>
                  </a:solidFill>
                </a:rPr>
                <a:t>F</a:t>
              </a:r>
              <a:r>
                <a:rPr lang="en-US" altLang="en-US" sz="2000" baseline="-25000">
                  <a:solidFill>
                    <a:schemeClr val="hlink"/>
                  </a:solidFill>
                </a:rPr>
                <a:t>gravity</a:t>
              </a:r>
              <a:endParaRPr lang="en-US" altLang="en-US" sz="2000" b="1">
                <a:solidFill>
                  <a:schemeClr val="hlink"/>
                </a:solidFill>
              </a:endParaRPr>
            </a:p>
          </p:txBody>
        </p:sp>
      </p:grpSp>
      <p:grpSp>
        <p:nvGrpSpPr>
          <p:cNvPr id="179227" name="Group 27">
            <a:extLst>
              <a:ext uri="{FF2B5EF4-FFF2-40B4-BE49-F238E27FC236}">
                <a16:creationId xmlns:a16="http://schemas.microsoft.com/office/drawing/2014/main" id="{8F75AACF-9FF6-41AE-80E1-9A7E0B487E03}"/>
              </a:ext>
            </a:extLst>
          </p:cNvPr>
          <p:cNvGrpSpPr>
            <a:grpSpLocks/>
          </p:cNvGrpSpPr>
          <p:nvPr/>
        </p:nvGrpSpPr>
        <p:grpSpPr bwMode="auto">
          <a:xfrm>
            <a:off x="1938338" y="2554288"/>
            <a:ext cx="3052762" cy="2249487"/>
            <a:chOff x="1032" y="1609"/>
            <a:chExt cx="1923" cy="1417"/>
          </a:xfrm>
        </p:grpSpPr>
        <p:sp>
          <p:nvSpPr>
            <p:cNvPr id="16410" name="Oval 4">
              <a:extLst>
                <a:ext uri="{FF2B5EF4-FFF2-40B4-BE49-F238E27FC236}">
                  <a16:creationId xmlns:a16="http://schemas.microsoft.com/office/drawing/2014/main" id="{B4F949DB-6152-465F-9921-6983EC70E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1609"/>
              <a:ext cx="686" cy="141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411" name="Text Box 9">
              <a:extLst>
                <a:ext uri="{FF2B5EF4-FFF2-40B4-BE49-F238E27FC236}">
                  <a16:creationId xmlns:a16="http://schemas.microsoft.com/office/drawing/2014/main" id="{D2B50567-94A5-4BA7-B1C2-B3908F228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7" y="2137"/>
              <a:ext cx="6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/>
                <a:t>System</a:t>
              </a:r>
            </a:p>
          </p:txBody>
        </p:sp>
        <p:sp>
          <p:nvSpPr>
            <p:cNvPr id="16412" name="Line 12">
              <a:extLst>
                <a:ext uri="{FF2B5EF4-FFF2-40B4-BE49-F238E27FC236}">
                  <a16:creationId xmlns:a16="http://schemas.microsoft.com/office/drawing/2014/main" id="{85C03911-F71D-4FD7-AD99-86CA5A266E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7" y="2176"/>
              <a:ext cx="622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9240" name="Group 40">
            <a:extLst>
              <a:ext uri="{FF2B5EF4-FFF2-40B4-BE49-F238E27FC236}">
                <a16:creationId xmlns:a16="http://schemas.microsoft.com/office/drawing/2014/main" id="{1213BC19-592A-426C-A276-59ED63AEACE5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2063750"/>
            <a:ext cx="511175" cy="2813050"/>
            <a:chOff x="635" y="1300"/>
            <a:chExt cx="322" cy="1772"/>
          </a:xfrm>
        </p:grpSpPr>
        <p:sp>
          <p:nvSpPr>
            <p:cNvPr id="16408" name="Line 13">
              <a:extLst>
                <a:ext uri="{FF2B5EF4-FFF2-40B4-BE49-F238E27FC236}">
                  <a16:creationId xmlns:a16="http://schemas.microsoft.com/office/drawing/2014/main" id="{9ADF2FFB-9104-4D4B-9E4F-26C024F5CE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7" y="1344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09" name="Text Box 14">
              <a:extLst>
                <a:ext uri="{FF2B5EF4-FFF2-40B4-BE49-F238E27FC236}">
                  <a16:creationId xmlns:a16="http://schemas.microsoft.com/office/drawing/2014/main" id="{37CF0AA3-5B96-49AB-AB93-476540010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" y="1300"/>
              <a:ext cx="2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/>
                <a:t>+y</a:t>
              </a:r>
            </a:p>
          </p:txBody>
        </p:sp>
      </p:grpSp>
      <p:grpSp>
        <p:nvGrpSpPr>
          <p:cNvPr id="179215" name="Group 15">
            <a:extLst>
              <a:ext uri="{FF2B5EF4-FFF2-40B4-BE49-F238E27FC236}">
                <a16:creationId xmlns:a16="http://schemas.microsoft.com/office/drawing/2014/main" id="{58499806-E9AD-4579-BB22-E55872D22C46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1962150"/>
            <a:ext cx="989013" cy="2822575"/>
            <a:chOff x="3315" y="1245"/>
            <a:chExt cx="623" cy="1778"/>
          </a:xfrm>
        </p:grpSpPr>
        <p:grpSp>
          <p:nvGrpSpPr>
            <p:cNvPr id="16402" name="Group 16">
              <a:extLst>
                <a:ext uri="{FF2B5EF4-FFF2-40B4-BE49-F238E27FC236}">
                  <a16:creationId xmlns:a16="http://schemas.microsoft.com/office/drawing/2014/main" id="{AF1E0935-0579-4B2C-B91B-F944E4085C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5" y="1349"/>
              <a:ext cx="56" cy="1537"/>
              <a:chOff x="1308" y="1344"/>
              <a:chExt cx="56" cy="1537"/>
            </a:xfrm>
          </p:grpSpPr>
          <p:sp>
            <p:nvSpPr>
              <p:cNvPr id="16405" name="Line 17">
                <a:extLst>
                  <a:ext uri="{FF2B5EF4-FFF2-40B4-BE49-F238E27FC236}">
                    <a16:creationId xmlns:a16="http://schemas.microsoft.com/office/drawing/2014/main" id="{0CE003AB-7E1A-49CC-8CDE-5B74918EB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35" y="1344"/>
                <a:ext cx="0" cy="96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6" name="Line 18">
                <a:extLst>
                  <a:ext uri="{FF2B5EF4-FFF2-40B4-BE49-F238E27FC236}">
                    <a16:creationId xmlns:a16="http://schemas.microsoft.com/office/drawing/2014/main" id="{A9D2F8D1-13E5-4C4F-949C-E06067F81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5" y="2322"/>
                <a:ext cx="0" cy="559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7" name="Oval 19">
                <a:extLst>
                  <a:ext uri="{FF2B5EF4-FFF2-40B4-BE49-F238E27FC236}">
                    <a16:creationId xmlns:a16="http://schemas.microsoft.com/office/drawing/2014/main" id="{FECBAC5F-0DE6-4BF2-97EB-855DB5A51F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8" y="2280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6403" name="Text Box 20">
              <a:extLst>
                <a:ext uri="{FF2B5EF4-FFF2-40B4-BE49-F238E27FC236}">
                  <a16:creationId xmlns:a16="http://schemas.microsoft.com/office/drawing/2014/main" id="{2DE75604-A31C-4654-AA61-D178C7F589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2" y="1245"/>
              <a:ext cx="4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hlink"/>
                  </a:solidFill>
                </a:rPr>
                <a:t>F</a:t>
              </a:r>
              <a:r>
                <a:rPr lang="en-US" altLang="en-US" sz="2000" baseline="-25000">
                  <a:solidFill>
                    <a:schemeClr val="hlink"/>
                  </a:solidFill>
                </a:rPr>
                <a:t>scale</a:t>
              </a:r>
              <a:endParaRPr lang="en-US" altLang="en-US" sz="2000" b="1">
                <a:solidFill>
                  <a:schemeClr val="hlink"/>
                </a:solidFill>
              </a:endParaRPr>
            </a:p>
          </p:txBody>
        </p:sp>
        <p:sp>
          <p:nvSpPr>
            <p:cNvPr id="16404" name="Text Box 21">
              <a:extLst>
                <a:ext uri="{FF2B5EF4-FFF2-40B4-BE49-F238E27FC236}">
                  <a16:creationId xmlns:a16="http://schemas.microsoft.com/office/drawing/2014/main" id="{CF987D57-BD32-4E2D-B108-4E39E69318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7" y="2773"/>
              <a:ext cx="5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hlink"/>
                  </a:solidFill>
                </a:rPr>
                <a:t>F</a:t>
              </a:r>
              <a:r>
                <a:rPr lang="en-US" altLang="en-US" sz="2000" baseline="-25000">
                  <a:solidFill>
                    <a:schemeClr val="hlink"/>
                  </a:solidFill>
                </a:rPr>
                <a:t>gravity</a:t>
              </a:r>
              <a:endParaRPr lang="en-US" altLang="en-US" sz="2000" b="1">
                <a:solidFill>
                  <a:schemeClr val="hlink"/>
                </a:solidFill>
              </a:endParaRPr>
            </a:p>
          </p:txBody>
        </p:sp>
      </p:grpSp>
      <p:grpSp>
        <p:nvGrpSpPr>
          <p:cNvPr id="179242" name="Group 42">
            <a:extLst>
              <a:ext uri="{FF2B5EF4-FFF2-40B4-BE49-F238E27FC236}">
                <a16:creationId xmlns:a16="http://schemas.microsoft.com/office/drawing/2014/main" id="{DCD87B2A-E487-43FC-9E90-BE261B2BAB1C}"/>
              </a:ext>
            </a:extLst>
          </p:cNvPr>
          <p:cNvGrpSpPr>
            <a:grpSpLocks/>
          </p:cNvGrpSpPr>
          <p:nvPr/>
        </p:nvGrpSpPr>
        <p:grpSpPr bwMode="auto">
          <a:xfrm>
            <a:off x="6672263" y="2811463"/>
            <a:ext cx="706437" cy="892175"/>
            <a:chOff x="4203" y="1771"/>
            <a:chExt cx="445" cy="562"/>
          </a:xfrm>
        </p:grpSpPr>
        <p:grpSp>
          <p:nvGrpSpPr>
            <p:cNvPr id="16398" name="Group 35">
              <a:extLst>
                <a:ext uri="{FF2B5EF4-FFF2-40B4-BE49-F238E27FC236}">
                  <a16:creationId xmlns:a16="http://schemas.microsoft.com/office/drawing/2014/main" id="{A23CE5DA-50C7-40FF-BF83-4B24AC304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3" y="1913"/>
              <a:ext cx="56" cy="420"/>
              <a:chOff x="4203" y="1913"/>
              <a:chExt cx="56" cy="420"/>
            </a:xfrm>
          </p:grpSpPr>
          <p:sp>
            <p:nvSpPr>
              <p:cNvPr id="16400" name="Line 23">
                <a:extLst>
                  <a:ext uri="{FF2B5EF4-FFF2-40B4-BE49-F238E27FC236}">
                    <a16:creationId xmlns:a16="http://schemas.microsoft.com/office/drawing/2014/main" id="{FBE052C5-BAF6-4415-929E-2300F25EE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29" y="1913"/>
                <a:ext cx="1" cy="37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1" name="Oval 24">
                <a:extLst>
                  <a:ext uri="{FF2B5EF4-FFF2-40B4-BE49-F238E27FC236}">
                    <a16:creationId xmlns:a16="http://schemas.microsoft.com/office/drawing/2014/main" id="{9B002B62-7BDD-40C8-BF21-58204081F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203" y="227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6399" name="Text Box 25">
              <a:extLst>
                <a:ext uri="{FF2B5EF4-FFF2-40B4-BE49-F238E27FC236}">
                  <a16:creationId xmlns:a16="http://schemas.microsoft.com/office/drawing/2014/main" id="{9D4E3EE0-A4C5-4CB8-BD7A-3720E60D21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1" y="1771"/>
              <a:ext cx="35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hlink"/>
                  </a:solidFill>
                </a:rPr>
                <a:t>F</a:t>
              </a:r>
              <a:r>
                <a:rPr lang="en-US" altLang="en-US" sz="2000" baseline="-25000">
                  <a:solidFill>
                    <a:schemeClr val="hlink"/>
                  </a:solidFill>
                </a:rPr>
                <a:t>net</a:t>
              </a:r>
              <a:endParaRPr lang="en-US" altLang="en-US" sz="2000" b="1">
                <a:solidFill>
                  <a:schemeClr val="hlink"/>
                </a:solidFill>
              </a:endParaRPr>
            </a:p>
          </p:txBody>
        </p:sp>
      </p:grpSp>
      <p:sp>
        <p:nvSpPr>
          <p:cNvPr id="179226" name="Text Box 26">
            <a:extLst>
              <a:ext uri="{FF2B5EF4-FFF2-40B4-BE49-F238E27FC236}">
                <a16:creationId xmlns:a16="http://schemas.microsoft.com/office/drawing/2014/main" id="{13E2AAB0-9763-4DEE-AE91-255637AB8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863" y="5416550"/>
            <a:ext cx="2320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1">
                <a:solidFill>
                  <a:schemeClr val="hlink"/>
                </a:solidFill>
              </a:rPr>
              <a:t>F</a:t>
            </a:r>
            <a:r>
              <a:rPr lang="en-US" altLang="en-US" sz="2000" baseline="-25000">
                <a:solidFill>
                  <a:schemeClr val="hlink"/>
                </a:solidFill>
              </a:rPr>
              <a:t>net</a:t>
            </a:r>
            <a:r>
              <a:rPr lang="en-US" altLang="en-US" sz="2000">
                <a:solidFill>
                  <a:schemeClr val="hlink"/>
                </a:solidFill>
              </a:rPr>
              <a:t> = </a:t>
            </a:r>
            <a:r>
              <a:rPr lang="en-US" altLang="en-US" sz="2000" b="1">
                <a:solidFill>
                  <a:schemeClr val="hlink"/>
                </a:solidFill>
              </a:rPr>
              <a:t>F</a:t>
            </a:r>
            <a:r>
              <a:rPr lang="en-US" altLang="en-US" sz="2000" baseline="-25000">
                <a:solidFill>
                  <a:schemeClr val="hlink"/>
                </a:solidFill>
              </a:rPr>
              <a:t>scale</a:t>
            </a:r>
            <a:r>
              <a:rPr lang="en-US" altLang="en-US" sz="2000" b="1">
                <a:solidFill>
                  <a:schemeClr val="hlink"/>
                </a:solidFill>
              </a:rPr>
              <a:t> - F</a:t>
            </a:r>
            <a:r>
              <a:rPr lang="en-US" altLang="en-US" sz="2000" baseline="-25000">
                <a:solidFill>
                  <a:schemeClr val="hlink"/>
                </a:solidFill>
              </a:rPr>
              <a:t>gravity</a:t>
            </a:r>
            <a:endParaRPr lang="en-US" altLang="en-US" sz="2000" b="1">
              <a:solidFill>
                <a:schemeClr val="hlink"/>
              </a:solidFill>
            </a:endParaRPr>
          </a:p>
        </p:txBody>
      </p:sp>
      <p:grpSp>
        <p:nvGrpSpPr>
          <p:cNvPr id="179241" name="Group 41">
            <a:extLst>
              <a:ext uri="{FF2B5EF4-FFF2-40B4-BE49-F238E27FC236}">
                <a16:creationId xmlns:a16="http://schemas.microsoft.com/office/drawing/2014/main" id="{49FD7432-23B0-4B16-800A-038340446181}"/>
              </a:ext>
            </a:extLst>
          </p:cNvPr>
          <p:cNvGrpSpPr>
            <a:grpSpLocks/>
          </p:cNvGrpSpPr>
          <p:nvPr/>
        </p:nvGrpSpPr>
        <p:grpSpPr bwMode="auto">
          <a:xfrm>
            <a:off x="7580313" y="2979738"/>
            <a:ext cx="517525" cy="727075"/>
            <a:chOff x="4775" y="1877"/>
            <a:chExt cx="326" cy="458"/>
          </a:xfrm>
        </p:grpSpPr>
        <p:sp>
          <p:nvSpPr>
            <p:cNvPr id="16395" name="Text Box 34">
              <a:extLst>
                <a:ext uri="{FF2B5EF4-FFF2-40B4-BE49-F238E27FC236}">
                  <a16:creationId xmlns:a16="http://schemas.microsoft.com/office/drawing/2014/main" id="{35F74924-A39A-4028-8A35-E23C22EE5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9" y="1877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6396" name="Line 37">
              <a:extLst>
                <a:ext uri="{FF2B5EF4-FFF2-40B4-BE49-F238E27FC236}">
                  <a16:creationId xmlns:a16="http://schemas.microsoft.com/office/drawing/2014/main" id="{2E85EEDF-2CBD-4562-BFA5-CEE6C836DB7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4802" y="2027"/>
              <a:ext cx="2" cy="26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7" name="Oval 38">
              <a:extLst>
                <a:ext uri="{FF2B5EF4-FFF2-40B4-BE49-F238E27FC236}">
                  <a16:creationId xmlns:a16="http://schemas.microsoft.com/office/drawing/2014/main" id="{CF8D3ED3-55E6-4F93-87A1-A46BB6BC2B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775" y="227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6" presetClass="entr" presetSubtype="4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1000"/>
                                        <p:tgtEl>
                                          <p:spTgt spid="17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10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7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7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07014AE-43E6-4A89-A494-CD4663F23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State the Known and Unknowns</a:t>
            </a:r>
          </a:p>
        </p:txBody>
      </p:sp>
      <p:sp>
        <p:nvSpPr>
          <p:cNvPr id="18022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CD89E99-612B-4163-BB91-5D54786B2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is known?</a:t>
            </a:r>
          </a:p>
          <a:p>
            <a:pPr lvl="1">
              <a:buFontTx/>
              <a:buChar char="o"/>
            </a:pPr>
            <a:r>
              <a:rPr lang="en-US" altLang="en-US"/>
              <a:t>Mass (m) = 75 kg</a:t>
            </a:r>
          </a:p>
          <a:p>
            <a:pPr lvl="1">
              <a:buFontTx/>
              <a:buChar char="o"/>
            </a:pPr>
            <a:r>
              <a:rPr lang="en-US" altLang="en-US"/>
              <a:t>Acceleration (a) = 2.0 m/s</a:t>
            </a:r>
            <a:r>
              <a:rPr lang="en-US" altLang="en-US" baseline="30000"/>
              <a:t>2</a:t>
            </a:r>
            <a:endParaRPr lang="en-US" altLang="en-US"/>
          </a:p>
          <a:p>
            <a:pPr lvl="1">
              <a:buFontTx/>
              <a:buChar char="o"/>
            </a:pPr>
            <a:r>
              <a:rPr lang="en-US" altLang="en-US"/>
              <a:t>Time (t) = 2.0 s</a:t>
            </a:r>
          </a:p>
          <a:p>
            <a:r>
              <a:rPr lang="en-US" altLang="en-US"/>
              <a:t>What is not known?</a:t>
            </a:r>
          </a:p>
          <a:p>
            <a:pPr lvl="1">
              <a:buFontTx/>
              <a:buChar char="o"/>
            </a:pPr>
            <a:r>
              <a:rPr lang="en-US" altLang="en-US" b="1"/>
              <a:t>F</a:t>
            </a:r>
            <a:r>
              <a:rPr lang="en-US" altLang="en-US" baseline="-25000"/>
              <a:t>scale</a:t>
            </a:r>
            <a:r>
              <a:rPr lang="en-US" altLang="en-US"/>
              <a:t> = ?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36701D7-7192-4A33-9A9E-A7BA18FB1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Perform Calculations</a:t>
            </a:r>
          </a:p>
        </p:txBody>
      </p:sp>
      <p:sp>
        <p:nvSpPr>
          <p:cNvPr id="18125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D841FEC-6A44-4963-AC28-F7286103E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578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</a:t>
            </a:r>
            <a:r>
              <a:rPr lang="en-US" altLang="en-US" baseline="-25000"/>
              <a:t>net</a:t>
            </a:r>
            <a:r>
              <a:rPr lang="en-US" altLang="en-US"/>
              <a:t> = F</a:t>
            </a:r>
            <a:r>
              <a:rPr lang="en-US" altLang="en-US" baseline="-25000"/>
              <a:t>scale</a:t>
            </a:r>
            <a:r>
              <a:rPr lang="en-US" altLang="en-US"/>
              <a:t> – F</a:t>
            </a:r>
            <a:r>
              <a:rPr lang="en-US" altLang="en-US" baseline="-25000"/>
              <a:t>gravity</a:t>
            </a:r>
            <a:r>
              <a:rPr lang="en-US" altLang="en-US"/>
              <a:t>		(1)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/>
              <a:t>Where: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net</a:t>
            </a:r>
            <a:r>
              <a:rPr lang="en-US" altLang="en-US" sz="2400"/>
              <a:t> = ma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gravity</a:t>
            </a:r>
            <a:r>
              <a:rPr lang="en-US" altLang="en-US" sz="2400"/>
              <a:t> = mg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>
              <a:lnSpc>
                <a:spcPct val="90000"/>
              </a:lnSpc>
            </a:pPr>
            <a:r>
              <a:rPr lang="en-US" altLang="en-US" sz="2800"/>
              <a:t>Rearranging (1) to solve for F</a:t>
            </a:r>
            <a:r>
              <a:rPr lang="en-US" altLang="en-US" sz="2800" baseline="-25000"/>
              <a:t>scale</a:t>
            </a:r>
            <a:r>
              <a:rPr lang="en-US" altLang="en-US" sz="2800"/>
              <a:t>: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scale</a:t>
            </a:r>
            <a:r>
              <a:rPr lang="en-US" altLang="en-US" sz="2400"/>
              <a:t> = F</a:t>
            </a:r>
            <a:r>
              <a:rPr lang="en-US" altLang="en-US" sz="2400" baseline="-25000"/>
              <a:t>net</a:t>
            </a:r>
            <a:r>
              <a:rPr lang="en-US" altLang="en-US" sz="2400"/>
              <a:t> + F</a:t>
            </a:r>
            <a:r>
              <a:rPr lang="en-US" altLang="en-US" sz="2400" baseline="-25000"/>
              <a:t>gravity</a:t>
            </a:r>
            <a:endParaRPr lang="en-US" altLang="en-US" sz="2400"/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scale</a:t>
            </a:r>
            <a:r>
              <a:rPr lang="en-US" altLang="en-US" sz="2400"/>
              <a:t> = ma + mg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scale</a:t>
            </a:r>
            <a:r>
              <a:rPr lang="en-US" altLang="en-US" sz="2400"/>
              <a:t> = m(a + g)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scale</a:t>
            </a:r>
            <a:r>
              <a:rPr lang="en-US" altLang="en-US" sz="2400"/>
              <a:t> = (75 kg)(2.0 m/s</a:t>
            </a:r>
            <a:r>
              <a:rPr lang="en-US" altLang="en-US" sz="2400" baseline="30000"/>
              <a:t>2</a:t>
            </a:r>
            <a:r>
              <a:rPr lang="en-US" altLang="en-US" sz="2400"/>
              <a:t> + 9.8 m/s</a:t>
            </a:r>
            <a:r>
              <a:rPr lang="en-US" altLang="en-US" sz="2400" baseline="30000"/>
              <a:t>2</a:t>
            </a:r>
            <a:r>
              <a:rPr lang="en-US" altLang="en-US" sz="2400"/>
              <a:t>)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altLang="en-US" sz="2400"/>
              <a:t>F</a:t>
            </a:r>
            <a:r>
              <a:rPr lang="en-US" altLang="en-US" sz="2400" baseline="-25000"/>
              <a:t>scale</a:t>
            </a:r>
            <a:r>
              <a:rPr lang="en-US" altLang="en-US" sz="2400"/>
              <a:t> = 890 N</a:t>
            </a:r>
          </a:p>
        </p:txBody>
      </p:sp>
      <p:sp>
        <p:nvSpPr>
          <p:cNvPr id="181252" name="Oval 4">
            <a:extLst>
              <a:ext uri="{FF2B5EF4-FFF2-40B4-BE49-F238E27FC236}">
                <a16:creationId xmlns:a16="http://schemas.microsoft.com/office/drawing/2014/main" id="{AB0DCC23-C5AA-4EF3-87D9-66D150D8D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5818188"/>
            <a:ext cx="2495550" cy="53816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12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6708782-1B83-4951-B944-4886FAEA8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Scale Reading at Rest and Constant Speed</a:t>
            </a:r>
          </a:p>
        </p:txBody>
      </p:sp>
      <p:sp>
        <p:nvSpPr>
          <p:cNvPr id="1832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B600D54-DC05-44C5-8DAF-C3B545CAE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9727" y="1789545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When the elevator is at rest or not accelerating, equation (1) [</a:t>
            </a:r>
            <a:r>
              <a:rPr lang="en-US" altLang="en-US" sz="2000" b="1" dirty="0" err="1">
                <a:solidFill>
                  <a:schemeClr val="hlink"/>
                </a:solidFill>
              </a:rPr>
              <a:t>F</a:t>
            </a:r>
            <a:r>
              <a:rPr lang="en-US" altLang="en-US" sz="2000" baseline="-25000" dirty="0" err="1">
                <a:solidFill>
                  <a:schemeClr val="hlink"/>
                </a:solidFill>
              </a:rPr>
              <a:t>net</a:t>
            </a:r>
            <a:r>
              <a:rPr lang="en-US" altLang="en-US" sz="2000" dirty="0">
                <a:solidFill>
                  <a:schemeClr val="hlink"/>
                </a:solidFill>
              </a:rPr>
              <a:t> = </a:t>
            </a:r>
            <a:r>
              <a:rPr lang="en-US" altLang="en-US" sz="2000" b="1" dirty="0" err="1">
                <a:solidFill>
                  <a:schemeClr val="hlink"/>
                </a:solidFill>
              </a:rPr>
              <a:t>F</a:t>
            </a:r>
            <a:r>
              <a:rPr lang="en-US" altLang="en-US" sz="2000" baseline="-25000" dirty="0" err="1">
                <a:solidFill>
                  <a:schemeClr val="hlink"/>
                </a:solidFill>
              </a:rPr>
              <a:t>scale</a:t>
            </a:r>
            <a:r>
              <a:rPr lang="en-US" altLang="en-US" sz="2000" b="1" dirty="0">
                <a:solidFill>
                  <a:schemeClr val="hlink"/>
                </a:solidFill>
              </a:rPr>
              <a:t> – </a:t>
            </a:r>
            <a:r>
              <a:rPr lang="en-US" altLang="en-US" sz="2000" b="1" dirty="0" err="1">
                <a:solidFill>
                  <a:schemeClr val="hlink"/>
                </a:solidFill>
              </a:rPr>
              <a:t>F</a:t>
            </a:r>
            <a:r>
              <a:rPr lang="en-US" altLang="en-US" sz="2000" baseline="-25000" dirty="0" err="1">
                <a:solidFill>
                  <a:schemeClr val="hlink"/>
                </a:solidFill>
              </a:rPr>
              <a:t>gravity</a:t>
            </a:r>
            <a:r>
              <a:rPr lang="en-US" altLang="en-US" sz="2800" dirty="0"/>
              <a:t>] reduces to: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aseline="-250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aseline="-25000" dirty="0">
                <a:solidFill>
                  <a:schemeClr val="hlink"/>
                </a:solidFill>
              </a:rPr>
              <a:t>				 </a:t>
            </a:r>
            <a:r>
              <a:rPr lang="en-US" altLang="en-US" sz="3600" dirty="0" err="1"/>
              <a:t>F</a:t>
            </a:r>
            <a:r>
              <a:rPr lang="en-US" altLang="en-US" sz="3600" baseline="-25000" dirty="0" err="1"/>
              <a:t>scale</a:t>
            </a:r>
            <a:r>
              <a:rPr lang="en-US" altLang="en-US" sz="3600" dirty="0"/>
              <a:t> = </a:t>
            </a:r>
            <a:r>
              <a:rPr lang="en-US" altLang="en-US" sz="3600" dirty="0" err="1"/>
              <a:t>F</a:t>
            </a:r>
            <a:r>
              <a:rPr lang="en-US" altLang="en-US" sz="3600" baseline="-25000" dirty="0" err="1"/>
              <a:t>gravity</a:t>
            </a:r>
            <a:endParaRPr lang="en-US" altLang="en-US" sz="36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Since the forces are balanced, there is no acceleration (</a:t>
            </a:r>
            <a:r>
              <a:rPr lang="en-US" altLang="en-US" sz="2800" dirty="0">
                <a:solidFill>
                  <a:schemeClr val="tx2"/>
                </a:solidFill>
              </a:rPr>
              <a:t>Newton’s 1</a:t>
            </a:r>
            <a:r>
              <a:rPr lang="en-US" altLang="en-US" sz="2800" baseline="30000" dirty="0">
                <a:solidFill>
                  <a:schemeClr val="tx2"/>
                </a:solidFill>
              </a:rPr>
              <a:t>st</a:t>
            </a:r>
            <a:r>
              <a:rPr lang="en-US" altLang="en-US" sz="2800" dirty="0">
                <a:solidFill>
                  <a:schemeClr val="tx2"/>
                </a:solidFill>
              </a:rPr>
              <a:t> Law of Motion</a:t>
            </a:r>
            <a:r>
              <a:rPr lang="en-US" altLang="en-US" sz="2800" dirty="0"/>
              <a:t>) and </a:t>
            </a:r>
            <a:r>
              <a:rPr lang="en-US" altLang="en-US" sz="2800" dirty="0" err="1"/>
              <a:t>F</a:t>
            </a:r>
            <a:r>
              <a:rPr lang="en-US" altLang="en-US" sz="2800" baseline="-25000" dirty="0" err="1"/>
              <a:t>Net</a:t>
            </a:r>
            <a:r>
              <a:rPr lang="en-US" altLang="en-US" sz="2800" dirty="0"/>
              <a:t> = 0.</a:t>
            </a:r>
          </a:p>
          <a:p>
            <a:pPr>
              <a:lnSpc>
                <a:spcPct val="90000"/>
              </a:lnSpc>
            </a:pPr>
            <a:r>
              <a:rPr lang="en-US" altLang="en-US" sz="2800" dirty="0" err="1"/>
              <a:t>F</a:t>
            </a:r>
            <a:r>
              <a:rPr lang="en-US" altLang="en-US" sz="2800" baseline="-25000" dirty="0" err="1"/>
              <a:t>scale</a:t>
            </a:r>
            <a:r>
              <a:rPr lang="en-US" altLang="en-US" sz="2800" dirty="0"/>
              <a:t> = mg = (75kg)(9.81m/s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) = 740N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7F5B9E4-260B-4D2C-AC39-237A512D1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839788"/>
            <a:ext cx="7772400" cy="608012"/>
          </a:xfrm>
        </p:spPr>
        <p:txBody>
          <a:bodyPr/>
          <a:lstStyle/>
          <a:p>
            <a:r>
              <a:rPr lang="en-US" altLang="en-US"/>
              <a:t>Key Ideas</a:t>
            </a:r>
          </a:p>
        </p:txBody>
      </p:sp>
      <p:sp>
        <p:nvSpPr>
          <p:cNvPr id="19763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E8184F7-FC48-4383-9CD0-51E5298B2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6300" y="1746250"/>
            <a:ext cx="7935913" cy="4581525"/>
          </a:xfrm>
        </p:spPr>
        <p:txBody>
          <a:bodyPr/>
          <a:lstStyle/>
          <a:p>
            <a:r>
              <a:rPr lang="en-US" altLang="en-US" sz="2400"/>
              <a:t>Inertia is a measure of an objects resistance to change in motion.</a:t>
            </a:r>
          </a:p>
          <a:p>
            <a:r>
              <a:rPr lang="en-US" altLang="en-US" sz="2400"/>
              <a:t>Newton’s 1</a:t>
            </a:r>
            <a:r>
              <a:rPr lang="en-US" altLang="en-US" sz="2400" baseline="30000"/>
              <a:t>st</a:t>
            </a:r>
            <a:r>
              <a:rPr lang="en-US" altLang="en-US" sz="2400"/>
              <a:t> Law of motion is also known as the law of inertia.</a:t>
            </a:r>
          </a:p>
          <a:p>
            <a:r>
              <a:rPr lang="en-US" altLang="en-US" sz="2400"/>
              <a:t>Size being equal, the more mass a body contains, the more inertia it has.</a:t>
            </a:r>
          </a:p>
          <a:p>
            <a:r>
              <a:rPr lang="en-US" altLang="en-US" sz="2400"/>
              <a:t>If the sum of the forces on a body equal zero, then the object will remain at rest, or remain in motion at a constant velocity.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2BF4BB7-55DB-48D5-A96D-3753C3C185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839788"/>
            <a:ext cx="7772400" cy="608012"/>
          </a:xfrm>
        </p:spPr>
        <p:txBody>
          <a:bodyPr/>
          <a:lstStyle/>
          <a:p>
            <a:r>
              <a:rPr lang="en-US" altLang="en-US"/>
              <a:t>Key Ideas</a:t>
            </a:r>
          </a:p>
        </p:txBody>
      </p:sp>
      <p:sp>
        <p:nvSpPr>
          <p:cNvPr id="3686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F20B440-9A58-4B03-9C74-821380CBD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6300" y="1746250"/>
            <a:ext cx="7935913" cy="4597400"/>
          </a:xfrm>
        </p:spPr>
        <p:txBody>
          <a:bodyPr/>
          <a:lstStyle/>
          <a:p>
            <a:r>
              <a:rPr lang="en-US" altLang="en-US"/>
              <a:t>Mass is a property of a material that is a measure of the amount of matter it contains.</a:t>
            </a:r>
          </a:p>
          <a:p>
            <a:r>
              <a:rPr lang="en-US" altLang="en-US"/>
              <a:t>Weight is a measure of the force on an object that is proportional to its mass and acceleration due to gravity.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53C11B8-329B-49D7-B7DA-B1FBA30AD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You Already Learned</a:t>
            </a:r>
          </a:p>
        </p:txBody>
      </p:sp>
      <p:sp>
        <p:nvSpPr>
          <p:cNvPr id="15872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4E66CE1-648F-4F75-9C3C-C713A3CFF1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7496175" cy="4114800"/>
          </a:xfrm>
        </p:spPr>
        <p:txBody>
          <a:bodyPr/>
          <a:lstStyle/>
          <a:p>
            <a:r>
              <a:rPr lang="en-US" altLang="en-US" sz="2800"/>
              <a:t>Newton’s 2</a:t>
            </a:r>
            <a:r>
              <a:rPr lang="en-US" altLang="en-US" sz="2800" baseline="30000"/>
              <a:t>nd</a:t>
            </a:r>
            <a:r>
              <a:rPr lang="en-US" altLang="en-US" sz="2800"/>
              <a:t> Law of Motion.</a:t>
            </a:r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				</a:t>
            </a:r>
            <a:endParaRPr lang="en-US" altLang="en-US" sz="2000" b="1"/>
          </a:p>
        </p:txBody>
      </p:sp>
      <p:graphicFrame>
        <p:nvGraphicFramePr>
          <p:cNvPr id="158724" name="Object 4">
            <a:extLst>
              <a:ext uri="{FF2B5EF4-FFF2-40B4-BE49-F238E27FC236}">
                <a16:creationId xmlns:a16="http://schemas.microsoft.com/office/drawing/2014/main" id="{59D904CC-5E36-4F21-9A95-3EB1E37C764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182938" y="3025775"/>
          <a:ext cx="1825625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520474" imgH="393529" progId="Equation.3">
                  <p:embed/>
                </p:oleObj>
              </mc:Choice>
              <mc:Fallback>
                <p:oleObj name="Equation" r:id="rId3" imgW="520474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3025775"/>
                        <a:ext cx="1825625" cy="13811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34E08AD-47F6-4E13-A5CB-2AC959A45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Misconceptions about Forces</a:t>
            </a:r>
          </a:p>
        </p:txBody>
      </p:sp>
      <p:sp>
        <p:nvSpPr>
          <p:cNvPr id="16998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618B915-32DB-4E50-BA39-B92E770F6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49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Does air exert a force?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Yes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Objects that are not moving relative to their surroundings experience a balance of forces due to the air in the atmosphere </a:t>
            </a:r>
            <a:r>
              <a:rPr lang="en-US" altLang="en-US">
                <a:solidFill>
                  <a:schemeClr val="hlink"/>
                </a:solidFill>
              </a:rPr>
              <a:t>(Barometric pressure = 101.3 Pa = 14.7 psi)</a:t>
            </a:r>
            <a:r>
              <a:rPr lang="en-US" altLang="en-US"/>
              <a:t>.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Objects in motion experience air resistance, a frictional force due to air acting on the side of the object facing the direction that it is moving.  As the cross-sectional area increases the air resistance increases.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Ex. Air drag on skydivers, automobiles,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3EC87C1-63AC-4122-AD7F-398402EC4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Inertia</a:t>
            </a:r>
          </a:p>
        </p:txBody>
      </p:sp>
      <p:sp>
        <p:nvSpPr>
          <p:cNvPr id="15053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215F95F-B77B-4DB4-A0F7-8913D71DA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073" y="1623291"/>
            <a:ext cx="7772400" cy="2071254"/>
          </a:xfrm>
        </p:spPr>
        <p:txBody>
          <a:bodyPr/>
          <a:lstStyle/>
          <a:p>
            <a:r>
              <a:rPr lang="en-US" altLang="en-US" dirty="0"/>
              <a:t>Inertia was a term first coined by Galileo.</a:t>
            </a:r>
          </a:p>
          <a:p>
            <a:pPr lvl="1"/>
            <a:r>
              <a:rPr lang="en-US" altLang="en-US" dirty="0"/>
              <a:t>He suggested that objects in motion would remain so unless acted upon by friction.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8E9AD0-4654-4DF4-8437-9D59F11E7C5D}"/>
              </a:ext>
            </a:extLst>
          </p:cNvPr>
          <p:cNvSpPr/>
          <p:nvPr/>
        </p:nvSpPr>
        <p:spPr>
          <a:xfrm>
            <a:off x="0" y="3728751"/>
            <a:ext cx="9144000" cy="1027972"/>
          </a:xfrm>
          <a:prstGeom prst="rect">
            <a:avLst/>
          </a:prstGeom>
          <a:blipFill dpi="0"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78AEF4-65D7-4C5D-A9B5-5416639B6988}"/>
              </a:ext>
            </a:extLst>
          </p:cNvPr>
          <p:cNvSpPr/>
          <p:nvPr/>
        </p:nvSpPr>
        <p:spPr>
          <a:xfrm>
            <a:off x="-13855" y="5201952"/>
            <a:ext cx="9157855" cy="1027972"/>
          </a:xfrm>
          <a:prstGeom prst="rect">
            <a:avLst/>
          </a:prstGeom>
          <a:blipFill dpi="0"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5" descr="Free Overhead Car Cliparts, Download Free Clip Art, Free Clip Art on  Clipart Library">
            <a:extLst>
              <a:ext uri="{FF2B5EF4-FFF2-40B4-BE49-F238E27FC236}">
                <a16:creationId xmlns:a16="http://schemas.microsoft.com/office/drawing/2014/main" id="{BE3CE781-8FCE-401A-BAF9-ACEBA8F35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0151" y="5307846"/>
            <a:ext cx="1645219" cy="81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Bowling Ball buy at Sport-Thieme.com">
            <a:extLst>
              <a:ext uri="{FF2B5EF4-FFF2-40B4-BE49-F238E27FC236}">
                <a16:creationId xmlns:a16="http://schemas.microsoft.com/office/drawing/2014/main" id="{3ABBF22B-83B2-4A0F-A16B-15F79D627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5014" y="3880210"/>
            <a:ext cx="725053" cy="72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1.48148E-6 L 1.10573 0.0087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278" y="44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6400000">
                                      <p:cBhvr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63" presetClass="path" presetSubtype="0" decel="10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11111E-6 -4.81481E-6 L 0.99653 0.0037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26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uiExpand="1" build="p" bldLvl="2" autoUpdateAnimBg="0"/>
      <p:bldP spid="4" grpId="0" animBg="1" autoUpdateAnimBg="0"/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3EC87C1-63AC-4122-AD7F-398402EC4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Inertia</a:t>
            </a:r>
          </a:p>
        </p:txBody>
      </p:sp>
      <p:sp>
        <p:nvSpPr>
          <p:cNvPr id="15053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215F95F-B77B-4DB4-A0F7-8913D71DA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0200" y="1614433"/>
            <a:ext cx="7772400" cy="2258026"/>
          </a:xfrm>
        </p:spPr>
        <p:txBody>
          <a:bodyPr/>
          <a:lstStyle/>
          <a:p>
            <a:pPr lvl="1"/>
            <a:r>
              <a:rPr lang="en-US" altLang="en-US" dirty="0"/>
              <a:t>Inertia is an objects resistance to change in motion.</a:t>
            </a:r>
          </a:p>
          <a:p>
            <a:pPr lvl="2"/>
            <a:r>
              <a:rPr lang="en-US" altLang="en-US" dirty="0"/>
              <a:t>For two objects of the same size, the more mass an object has, the more inertia it has.</a:t>
            </a:r>
          </a:p>
          <a:p>
            <a:pPr lvl="2"/>
            <a:r>
              <a:rPr lang="en-US" altLang="en-US" b="1" dirty="0">
                <a:solidFill>
                  <a:srgbClr val="00B050"/>
                </a:solidFill>
              </a:rPr>
              <a:t>Mass is a measure of an object’s Inertia!</a:t>
            </a:r>
          </a:p>
        </p:txBody>
      </p:sp>
      <p:pic>
        <p:nvPicPr>
          <p:cNvPr id="24578" name="Picture 2" descr="INERTIA: A Summary | Vinaire's Blog">
            <a:extLst>
              <a:ext uri="{FF2B5EF4-FFF2-40B4-BE49-F238E27FC236}">
                <a16:creationId xmlns:a16="http://schemas.microsoft.com/office/drawing/2014/main" id="{0B4EACB6-1D34-4191-95CA-962CB03AA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39092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I will push until I push through. | Sumo wrestler, Japan, Body poses">
            <a:extLst>
              <a:ext uri="{FF2B5EF4-FFF2-40B4-BE49-F238E27FC236}">
                <a16:creationId xmlns:a16="http://schemas.microsoft.com/office/drawing/2014/main" id="{6523E083-F99E-424C-84B9-9152025C5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34" y="3872459"/>
            <a:ext cx="18288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30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76757B5-E854-4EC7-93F9-EA6D78BCE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Newton’s 1</a:t>
            </a:r>
            <a:r>
              <a:rPr lang="en-US" altLang="en-US" baseline="30000"/>
              <a:t>st</a:t>
            </a:r>
            <a:r>
              <a:rPr lang="en-US" altLang="en-US"/>
              <a:t> Law of Motion</a:t>
            </a:r>
          </a:p>
        </p:txBody>
      </p:sp>
      <p:sp>
        <p:nvSpPr>
          <p:cNvPr id="153612" name="Rectangle 12">
            <a:extLst>
              <a:ext uri="{FF2B5EF4-FFF2-40B4-BE49-F238E27FC236}">
                <a16:creationId xmlns:a16="http://schemas.microsoft.com/office/drawing/2014/main" id="{8409DB3C-364B-4C1B-B02C-EFC0AA499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905000"/>
            <a:ext cx="8110537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/>
              <a:t>Newton later revised Galileo’s theory:</a:t>
            </a:r>
          </a:p>
          <a:p>
            <a:pPr lvl="1"/>
            <a:r>
              <a:rPr lang="en-US" altLang="en-US" sz="2400"/>
              <a:t>An object in motion will remain in motion in a straight line with constant speed unless acted upon by an unbalanced force.</a:t>
            </a:r>
          </a:p>
          <a:p>
            <a:pPr>
              <a:buSzTx/>
              <a:buFontTx/>
              <a:buNone/>
            </a:pPr>
            <a:r>
              <a:rPr lang="en-US" altLang="en-US" sz="2800"/>
              <a:t>	and</a:t>
            </a:r>
          </a:p>
          <a:p>
            <a:pPr lvl="1"/>
            <a:r>
              <a:rPr lang="en-US" altLang="en-US" sz="2400"/>
              <a:t>An object at rest will remain at rest unless acted upon by an unbalanced force.</a:t>
            </a:r>
          </a:p>
        </p:txBody>
      </p:sp>
      <p:sp>
        <p:nvSpPr>
          <p:cNvPr id="153634" name="Text Box 34">
            <a:extLst>
              <a:ext uri="{FF2B5EF4-FFF2-40B4-BE49-F238E27FC236}">
                <a16:creationId xmlns:a16="http://schemas.microsoft.com/office/drawing/2014/main" id="{53703074-2F44-42E6-9637-21628E8A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5348288"/>
            <a:ext cx="8285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1">
                <a:solidFill>
                  <a:schemeClr val="hlink"/>
                </a:solidFill>
              </a:rPr>
              <a:t>Newton’s 1</a:t>
            </a:r>
            <a:r>
              <a:rPr lang="en-US" altLang="en-US" sz="2000" b="1" baseline="30000">
                <a:solidFill>
                  <a:schemeClr val="hlink"/>
                </a:solidFill>
              </a:rPr>
              <a:t>st</a:t>
            </a:r>
            <a:r>
              <a:rPr lang="en-US" altLang="en-US" sz="2000" b="1">
                <a:solidFill>
                  <a:schemeClr val="hlink"/>
                </a:solidFill>
              </a:rPr>
              <a:t> Law of motion is also known as the </a:t>
            </a:r>
            <a:r>
              <a:rPr lang="en-US" altLang="en-US" sz="2000" b="1">
                <a:solidFill>
                  <a:schemeClr val="tx2"/>
                </a:solidFill>
              </a:rPr>
              <a:t>Law of Inertia</a:t>
            </a:r>
            <a:r>
              <a:rPr lang="en-US" altLang="en-US" sz="2000" b="1">
                <a:solidFill>
                  <a:schemeClr val="hlink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3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2" grpId="0" build="p" autoUpdateAnimBg="0"/>
      <p:bldP spid="1536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77FB79-9239-4071-BF3B-0F8FEC660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Inertia and Motion</a:t>
            </a:r>
          </a:p>
        </p:txBody>
      </p:sp>
      <p:sp>
        <p:nvSpPr>
          <p:cNvPr id="17715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A6832AC5-AD91-4AB4-BC4D-EEA856C67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2488" y="1600200"/>
            <a:ext cx="7772400" cy="2444750"/>
          </a:xfrm>
        </p:spPr>
        <p:txBody>
          <a:bodyPr/>
          <a:lstStyle/>
          <a:p>
            <a:r>
              <a:rPr lang="en-US" altLang="en-US" sz="2400" dirty="0"/>
              <a:t>If the net sum of external forces on an object was equal to zero, would the object change direction or accelerate?</a:t>
            </a:r>
          </a:p>
          <a:p>
            <a:r>
              <a:rPr lang="en-US" altLang="en-US" sz="2400" b="1" dirty="0">
                <a:solidFill>
                  <a:srgbClr val="002060"/>
                </a:solidFill>
              </a:rPr>
              <a:t>No</a:t>
            </a:r>
          </a:p>
          <a:p>
            <a:pPr lvl="1"/>
            <a:r>
              <a:rPr lang="en-US" altLang="en-US" sz="2200" dirty="0"/>
              <a:t>If the forces are balanced, then no acceleration or change in direction will occur.</a:t>
            </a:r>
          </a:p>
        </p:txBody>
      </p:sp>
      <p:pic>
        <p:nvPicPr>
          <p:cNvPr id="177156" name="Picture 4" descr="j0391414">
            <a:extLst>
              <a:ext uri="{FF2B5EF4-FFF2-40B4-BE49-F238E27FC236}">
                <a16:creationId xmlns:a16="http://schemas.microsoft.com/office/drawing/2014/main" id="{685F541D-5D58-4BA6-BFA1-8F09FA4A4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4405313"/>
            <a:ext cx="13144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7177" name="Group 25">
            <a:extLst>
              <a:ext uri="{FF2B5EF4-FFF2-40B4-BE49-F238E27FC236}">
                <a16:creationId xmlns:a16="http://schemas.microsoft.com/office/drawing/2014/main" id="{8EBFF3E9-B0A5-4EBE-89EF-2C20D037D694}"/>
              </a:ext>
            </a:extLst>
          </p:cNvPr>
          <p:cNvGrpSpPr>
            <a:grpSpLocks/>
          </p:cNvGrpSpPr>
          <p:nvPr/>
        </p:nvGrpSpPr>
        <p:grpSpPr bwMode="auto">
          <a:xfrm>
            <a:off x="822325" y="3897313"/>
            <a:ext cx="3316288" cy="2562225"/>
            <a:chOff x="518" y="2455"/>
            <a:chExt cx="2089" cy="1614"/>
          </a:xfrm>
        </p:grpSpPr>
        <p:grpSp>
          <p:nvGrpSpPr>
            <p:cNvPr id="7179" name="Group 13">
              <a:extLst>
                <a:ext uri="{FF2B5EF4-FFF2-40B4-BE49-F238E27FC236}">
                  <a16:creationId xmlns:a16="http://schemas.microsoft.com/office/drawing/2014/main" id="{7856E1AA-53A2-45DB-BEBB-53B8D04FB1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5" y="2600"/>
              <a:ext cx="1039" cy="1360"/>
              <a:chOff x="2731" y="2609"/>
              <a:chExt cx="1039" cy="1360"/>
            </a:xfrm>
          </p:grpSpPr>
          <p:grpSp>
            <p:nvGrpSpPr>
              <p:cNvPr id="7184" name="Group 11">
                <a:extLst>
                  <a:ext uri="{FF2B5EF4-FFF2-40B4-BE49-F238E27FC236}">
                    <a16:creationId xmlns:a16="http://schemas.microsoft.com/office/drawing/2014/main" id="{90505C7E-274C-430E-B5AF-AF2CEB48E8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1" y="3289"/>
                <a:ext cx="1039" cy="0"/>
                <a:chOff x="3235" y="3218"/>
                <a:chExt cx="1039" cy="0"/>
              </a:xfrm>
            </p:grpSpPr>
            <p:sp>
              <p:nvSpPr>
                <p:cNvPr id="7189" name="Line 8">
                  <a:extLst>
                    <a:ext uri="{FF2B5EF4-FFF2-40B4-BE49-F238E27FC236}">
                      <a16:creationId xmlns:a16="http://schemas.microsoft.com/office/drawing/2014/main" id="{0E474AD2-CCCE-4FDA-A47D-3F83D6AF68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H="1" flipV="1">
                  <a:off x="4027" y="2970"/>
                  <a:ext cx="0" cy="49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7190" name="Line 9">
                  <a:extLst>
                    <a:ext uri="{FF2B5EF4-FFF2-40B4-BE49-F238E27FC236}">
                      <a16:creationId xmlns:a16="http://schemas.microsoft.com/office/drawing/2014/main" id="{6366DBE4-4646-4244-B404-69ABE1A24C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 flipH="1" flipV="1">
                  <a:off x="3483" y="2970"/>
                  <a:ext cx="0" cy="49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185" name="Group 12">
                <a:extLst>
                  <a:ext uri="{FF2B5EF4-FFF2-40B4-BE49-F238E27FC236}">
                    <a16:creationId xmlns:a16="http://schemas.microsoft.com/office/drawing/2014/main" id="{CC72E0DA-AA3B-4EBE-A12E-E77A0832D8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21" y="2609"/>
                <a:ext cx="63" cy="1360"/>
                <a:chOff x="3444" y="2789"/>
                <a:chExt cx="63" cy="1360"/>
              </a:xfrm>
            </p:grpSpPr>
            <p:sp>
              <p:nvSpPr>
                <p:cNvPr id="7186" name="Line 5">
                  <a:extLst>
                    <a:ext uri="{FF2B5EF4-FFF2-40B4-BE49-F238E27FC236}">
                      <a16:creationId xmlns:a16="http://schemas.microsoft.com/office/drawing/2014/main" id="{733BF311-CF0B-409B-AB14-F4C42C3AEC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" y="2789"/>
                  <a:ext cx="0" cy="66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7187" name="Line 6">
                  <a:extLst>
                    <a:ext uri="{FF2B5EF4-FFF2-40B4-BE49-F238E27FC236}">
                      <a16:creationId xmlns:a16="http://schemas.microsoft.com/office/drawing/2014/main" id="{7FF697DE-E9EC-4688-BD3E-3B7AD0F093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474" y="3482"/>
                  <a:ext cx="0" cy="66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7188" name="Oval 7">
                  <a:extLst>
                    <a:ext uri="{FF2B5EF4-FFF2-40B4-BE49-F238E27FC236}">
                      <a16:creationId xmlns:a16="http://schemas.microsoft.com/office/drawing/2014/main" id="{28492F64-53F3-4956-B1B2-4F4BA249E1A4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444" y="3429"/>
                  <a:ext cx="63" cy="6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7180" name="Text Box 14">
              <a:extLst>
                <a:ext uri="{FF2B5EF4-FFF2-40B4-BE49-F238E27FC236}">
                  <a16:creationId xmlns:a16="http://schemas.microsoft.com/office/drawing/2014/main" id="{B89AA8E5-8E8E-434C-B16A-555ADA9422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6" y="3147"/>
              <a:ext cx="5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/>
                <a:t>F</a:t>
              </a:r>
              <a:r>
                <a:rPr lang="en-US" altLang="en-US" sz="2000" baseline="-25000"/>
                <a:t>forward</a:t>
              </a:r>
              <a:endParaRPr lang="en-US" altLang="en-US" sz="2000" b="1"/>
            </a:p>
          </p:txBody>
        </p:sp>
        <p:sp>
          <p:nvSpPr>
            <p:cNvPr id="7181" name="Text Box 15">
              <a:extLst>
                <a:ext uri="{FF2B5EF4-FFF2-40B4-BE49-F238E27FC236}">
                  <a16:creationId xmlns:a16="http://schemas.microsoft.com/office/drawing/2014/main" id="{FCFAFE81-3289-40D0-852C-F2E098B798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" y="3151"/>
              <a:ext cx="5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/>
                <a:t>F</a:t>
              </a:r>
              <a:r>
                <a:rPr lang="en-US" altLang="en-US" sz="2000" baseline="-25000"/>
                <a:t>friction</a:t>
              </a:r>
              <a:endParaRPr lang="en-US" altLang="en-US" sz="2000" b="1"/>
            </a:p>
          </p:txBody>
        </p:sp>
        <p:sp>
          <p:nvSpPr>
            <p:cNvPr id="7182" name="Text Box 16">
              <a:extLst>
                <a:ext uri="{FF2B5EF4-FFF2-40B4-BE49-F238E27FC236}">
                  <a16:creationId xmlns:a16="http://schemas.microsoft.com/office/drawing/2014/main" id="{F259C31C-2649-4F7B-A2FE-9A6CC8B0D7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2" y="2455"/>
              <a:ext cx="8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/>
                <a:t>F</a:t>
              </a:r>
              <a:r>
                <a:rPr lang="en-US" altLang="en-US" sz="2000" baseline="-25000"/>
                <a:t>ground-on-car</a:t>
              </a:r>
              <a:endParaRPr lang="en-US" altLang="en-US" sz="2000" b="1"/>
            </a:p>
          </p:txBody>
        </p:sp>
        <p:sp>
          <p:nvSpPr>
            <p:cNvPr id="7183" name="Text Box 17">
              <a:extLst>
                <a:ext uri="{FF2B5EF4-FFF2-40B4-BE49-F238E27FC236}">
                  <a16:creationId xmlns:a16="http://schemas.microsoft.com/office/drawing/2014/main" id="{7D83AEF6-6E83-4D69-95CF-928690D4AE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2" y="3819"/>
              <a:ext cx="5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2000" b="1"/>
                <a:t>F</a:t>
              </a:r>
              <a:r>
                <a:rPr lang="en-US" altLang="en-US" sz="2000" baseline="-25000"/>
                <a:t>gravity</a:t>
              </a:r>
              <a:endParaRPr lang="en-US" altLang="en-US" sz="2000" b="1"/>
            </a:p>
          </p:txBody>
        </p:sp>
      </p:grpSp>
      <p:sp>
        <p:nvSpPr>
          <p:cNvPr id="177172" name="Text Box 20">
            <a:extLst>
              <a:ext uri="{FF2B5EF4-FFF2-40B4-BE49-F238E27FC236}">
                <a16:creationId xmlns:a16="http://schemas.microsoft.com/office/drawing/2014/main" id="{B8531F15-A496-4B1C-AFE0-0188045F3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095" y="4340225"/>
            <a:ext cx="32131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dirty="0"/>
              <a:t>If the forces are balanced, then the vehicle will continue to travel at a constant velocity.</a:t>
            </a:r>
          </a:p>
        </p:txBody>
      </p:sp>
      <p:grpSp>
        <p:nvGrpSpPr>
          <p:cNvPr id="177176" name="Group 24">
            <a:extLst>
              <a:ext uri="{FF2B5EF4-FFF2-40B4-BE49-F238E27FC236}">
                <a16:creationId xmlns:a16="http://schemas.microsoft.com/office/drawing/2014/main" id="{C58470F4-2DED-436A-8BFE-1C6093B60316}"/>
              </a:ext>
            </a:extLst>
          </p:cNvPr>
          <p:cNvGrpSpPr>
            <a:grpSpLocks/>
          </p:cNvGrpSpPr>
          <p:nvPr/>
        </p:nvGrpSpPr>
        <p:grpSpPr bwMode="auto">
          <a:xfrm>
            <a:off x="1497013" y="4368800"/>
            <a:ext cx="3144837" cy="1849438"/>
            <a:chOff x="988" y="2752"/>
            <a:chExt cx="1981" cy="1165"/>
          </a:xfrm>
        </p:grpSpPr>
        <p:sp>
          <p:nvSpPr>
            <p:cNvPr id="7176" name="Oval 21">
              <a:extLst>
                <a:ext uri="{FF2B5EF4-FFF2-40B4-BE49-F238E27FC236}">
                  <a16:creationId xmlns:a16="http://schemas.microsoft.com/office/drawing/2014/main" id="{519A75F8-0F70-4181-B694-D7F54A4FA2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88" y="2752"/>
              <a:ext cx="1124" cy="10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7" name="Text Box 22">
              <a:extLst>
                <a:ext uri="{FF2B5EF4-FFF2-40B4-BE49-F238E27FC236}">
                  <a16:creationId xmlns:a16="http://schemas.microsoft.com/office/drawing/2014/main" id="{E74E232E-C473-4EE2-A9DF-30330C6EF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2" y="3686"/>
              <a:ext cx="5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/>
                <a:t>System</a:t>
              </a:r>
            </a:p>
          </p:txBody>
        </p:sp>
        <p:sp>
          <p:nvSpPr>
            <p:cNvPr id="7178" name="Line 23">
              <a:extLst>
                <a:ext uri="{FF2B5EF4-FFF2-40B4-BE49-F238E27FC236}">
                  <a16:creationId xmlns:a16="http://schemas.microsoft.com/office/drawing/2014/main" id="{B83D0AB9-A3DB-4633-B20D-093CDB0F20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21" y="3557"/>
              <a:ext cx="39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  <p:bldP spid="1771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7ED59E6-216E-46B6-879C-0DDBB7597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Misconceptions about Forces</a:t>
            </a:r>
          </a:p>
        </p:txBody>
      </p:sp>
      <p:sp>
        <p:nvSpPr>
          <p:cNvPr id="154634" name="Rectangle 10">
            <a:extLst>
              <a:ext uri="{FF2B5EF4-FFF2-40B4-BE49-F238E27FC236}">
                <a16:creationId xmlns:a16="http://schemas.microsoft.com/office/drawing/2014/main" id="{1A7D2B7A-9D34-41B4-AB6A-5D121ED6A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85913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sz="2400" dirty="0">
                <a:latin typeface="Verdana" panose="020B0604030504040204" pitchFamily="34" charset="0"/>
              </a:rPr>
              <a:t>Is a force required after a ball is released while throwing to make it continue in its path?</a:t>
            </a:r>
          </a:p>
          <a:p>
            <a:pPr lvl="1"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sz="2400" b="1" dirty="0">
                <a:solidFill>
                  <a:schemeClr val="hlink"/>
                </a:solidFill>
                <a:latin typeface="Verdana" panose="020B0604030504040204" pitchFamily="34" charset="0"/>
              </a:rPr>
              <a:t>No</a:t>
            </a:r>
            <a:r>
              <a:rPr lang="en-US" altLang="en-US" sz="2400" dirty="0">
                <a:latin typeface="Verdana" panose="020B0604030504040204" pitchFamily="34" charset="0"/>
              </a:rPr>
              <a:t>: once the contact force between the hand and the ball are broken, there is no longer a force pushing the ball forward.</a:t>
            </a:r>
          </a:p>
          <a:p>
            <a:pPr lvl="1"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sz="2400" dirty="0">
                <a:latin typeface="Verdana" panose="020B0604030504040204" pitchFamily="34" charset="0"/>
              </a:rPr>
              <a:t>However, gravity will act on it causing it to have a parabolic trajectory.</a:t>
            </a:r>
          </a:p>
        </p:txBody>
      </p:sp>
      <p:pic>
        <p:nvPicPr>
          <p:cNvPr id="8196" name="Picture 27">
            <a:extLst>
              <a:ext uri="{FF2B5EF4-FFF2-40B4-BE49-F238E27FC236}">
                <a16:creationId xmlns:a16="http://schemas.microsoft.com/office/drawing/2014/main" id="{01D6805C-26BE-48A6-B0EC-8A12577DA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4519613"/>
            <a:ext cx="4675187" cy="195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4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4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9D789B7-60D9-488E-A4AC-639DFD8DE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Misconceptions about Forces</a:t>
            </a:r>
          </a:p>
        </p:txBody>
      </p:sp>
      <p:sp>
        <p:nvSpPr>
          <p:cNvPr id="16896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12F53E6-81C3-4D6F-BC50-2D5615B87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Is inertia a force?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No</a:t>
            </a:r>
            <a:r>
              <a:rPr lang="en-US" altLang="en-US" dirty="0"/>
              <a:t>: Inertia is the tendency for an object to resist a change in velocity.</a:t>
            </a:r>
          </a:p>
          <a:p>
            <a:pPr lvl="1"/>
            <a:r>
              <a:rPr lang="en-US" altLang="en-US" dirty="0"/>
              <a:t>Inertia is a property of matter.</a:t>
            </a:r>
          </a:p>
          <a:p>
            <a:pPr lvl="1"/>
            <a:r>
              <a:rPr lang="en-US" altLang="en-US" dirty="0"/>
              <a:t>The more mass an object has, the more inertia it has.</a:t>
            </a:r>
          </a:p>
          <a:p>
            <a:pPr lvl="1"/>
            <a:r>
              <a:rPr lang="en-US" altLang="en-US" dirty="0"/>
              <a:t>Forces that exist in the environment act on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87BA645-8D72-492E-9616-6477A415B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What’s the difference between mass and weight?</a:t>
            </a:r>
          </a:p>
        </p:txBody>
      </p:sp>
      <p:sp>
        <p:nvSpPr>
          <p:cNvPr id="17203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39C217B-F641-4E40-AC21-1E406AA38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5963" y="1981200"/>
            <a:ext cx="8183562" cy="3971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Mass is a property of an object that quantifies </a:t>
            </a:r>
            <a:r>
              <a:rPr lang="en-US" altLang="en-US" sz="2800" b="1" dirty="0">
                <a:solidFill>
                  <a:schemeClr val="tx2"/>
                </a:solidFill>
              </a:rPr>
              <a:t>(provides a numerical value)</a:t>
            </a:r>
            <a:r>
              <a:rPr lang="en-US" altLang="en-US" sz="2800" dirty="0"/>
              <a:t> the amount of matter </a:t>
            </a:r>
            <a:r>
              <a:rPr lang="en-US" altLang="en-US" sz="2800" b="1" dirty="0">
                <a:solidFill>
                  <a:schemeClr val="tx2"/>
                </a:solidFill>
              </a:rPr>
              <a:t>(protons and neutrons)</a:t>
            </a:r>
            <a:r>
              <a:rPr lang="en-US" altLang="en-US" sz="2800" dirty="0"/>
              <a:t> that it contains.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Weight is a measure of the force exerted on a body by gravity, which is directly related to the amount of mass and acceleration due to gravity.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Mass is the same everywhere in the universe, while weight will vary with the mass and distance from other bodies.</a:t>
            </a:r>
          </a:p>
        </p:txBody>
      </p:sp>
      <p:sp>
        <p:nvSpPr>
          <p:cNvPr id="172036" name="Text Box 4">
            <a:extLst>
              <a:ext uri="{FF2B5EF4-FFF2-40B4-BE49-F238E27FC236}">
                <a16:creationId xmlns:a16="http://schemas.microsoft.com/office/drawing/2014/main" id="{AFDBC448-D121-4D05-87DD-4CB47F862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" y="5883275"/>
            <a:ext cx="793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1"/>
              <a:t>NOTE: You may consider MASS and INERTIA to be the SAME!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6D8A0F-3C58-4F52-84E1-E98F21FB0E6B}"/>
              </a:ext>
            </a:extLst>
          </p:cNvPr>
          <p:cNvSpPr txBox="1"/>
          <p:nvPr/>
        </p:nvSpPr>
        <p:spPr>
          <a:xfrm>
            <a:off x="3297382" y="6368472"/>
            <a:ext cx="2987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Mass and Weight are not the same.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/>
    </p:bldLst>
  </p:timing>
</p:sld>
</file>

<file path=ppt/theme/theme1.xml><?xml version="1.0" encoding="utf-8"?>
<a:theme xmlns:a="http://schemas.openxmlformats.org/drawingml/2006/main" name="BLUEPRNT">
  <a:themeElements>
    <a:clrScheme name="BLUEPRNT 2">
      <a:dk1>
        <a:srgbClr val="40458C"/>
      </a:dk1>
      <a:lt1>
        <a:srgbClr val="FFFFFF"/>
      </a:lt1>
      <a:dk2>
        <a:srgbClr val="9900CC"/>
      </a:dk2>
      <a:lt2>
        <a:srgbClr val="1B285F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2">
        <a:dk1>
          <a:srgbClr val="40458C"/>
        </a:dk1>
        <a:lt1>
          <a:srgbClr val="FFFFFF"/>
        </a:lt1>
        <a:dk2>
          <a:srgbClr val="9900CC"/>
        </a:dk2>
        <a:lt2>
          <a:srgbClr val="1B285F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3">
        <a:dk1>
          <a:srgbClr val="000000"/>
        </a:dk1>
        <a:lt1>
          <a:srgbClr val="FFFFFF"/>
        </a:lt1>
        <a:dk2>
          <a:srgbClr val="4D4D4D"/>
        </a:dk2>
        <a:lt2>
          <a:srgbClr val="333333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4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5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6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7">
        <a:dk1>
          <a:srgbClr val="003D62"/>
        </a:dk1>
        <a:lt1>
          <a:srgbClr val="E3F0F9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EFF6FB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8">
        <a:dk1>
          <a:srgbClr val="003D62"/>
        </a:dk1>
        <a:lt1>
          <a:srgbClr val="FFFFFF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9">
        <a:dk1>
          <a:srgbClr val="333300"/>
        </a:dk1>
        <a:lt1>
          <a:srgbClr val="FFFFFF"/>
        </a:lt1>
        <a:dk2>
          <a:srgbClr val="663300"/>
        </a:dk2>
        <a:lt2>
          <a:srgbClr val="000000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Settings\Charlie\Application Data\Microsoft\Templates\BLUEPRNT.POT</Template>
  <TotalTime>19444</TotalTime>
  <Words>1131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Cambria Math</vt:lpstr>
      <vt:lpstr>Comic Sans MS</vt:lpstr>
      <vt:lpstr>Tahoma</vt:lpstr>
      <vt:lpstr>Verdana</vt:lpstr>
      <vt:lpstr>Wingdings</vt:lpstr>
      <vt:lpstr>BLUEPRNT</vt:lpstr>
      <vt:lpstr>Equation</vt:lpstr>
      <vt:lpstr>Newton’s 1st Law of Motion, Weight &amp; Applying Newton’s 2nd Law</vt:lpstr>
      <vt:lpstr>What You Already Learned</vt:lpstr>
      <vt:lpstr>Inertia</vt:lpstr>
      <vt:lpstr>Inertia</vt:lpstr>
      <vt:lpstr>Newton’s 1st Law of Motion</vt:lpstr>
      <vt:lpstr>Inertia and Motion</vt:lpstr>
      <vt:lpstr>Misconceptions about Forces</vt:lpstr>
      <vt:lpstr>Misconceptions about Forces</vt:lpstr>
      <vt:lpstr>What’s the difference between mass and weight?</vt:lpstr>
      <vt:lpstr>Determining Weight</vt:lpstr>
      <vt:lpstr>Example: Weight vs. Mass</vt:lpstr>
      <vt:lpstr>Example: Weight vs. Mass</vt:lpstr>
      <vt:lpstr>Example 1: How will your weight change? </vt:lpstr>
      <vt:lpstr>Diagram Problem</vt:lpstr>
      <vt:lpstr>State the Known and Unknowns</vt:lpstr>
      <vt:lpstr>Perform Calculations</vt:lpstr>
      <vt:lpstr>Scale Reading at Rest and Constant Speed</vt:lpstr>
      <vt:lpstr>Key Ideas</vt:lpstr>
      <vt:lpstr>Key Ideas</vt:lpstr>
      <vt:lpstr>Misconceptions about Forces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Charlie Ropes</cp:lastModifiedBy>
  <cp:revision>225</cp:revision>
  <dcterms:created xsi:type="dcterms:W3CDTF">2005-02-07T22:48:55Z</dcterms:created>
  <dcterms:modified xsi:type="dcterms:W3CDTF">2020-11-23T01:10:59Z</dcterms:modified>
</cp:coreProperties>
</file>